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tags/tag27.xml" ContentType="application/vnd.openxmlformats-officedocument.presentationml.tags+xml"/>
  <Override PartName="/ppt/notesSlides/notesSlide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4328" r:id="rId2"/>
    <p:sldId id="4483" r:id="rId3"/>
    <p:sldId id="4479" r:id="rId4"/>
    <p:sldId id="4376" r:id="rId5"/>
    <p:sldId id="1341" r:id="rId6"/>
    <p:sldId id="4401" r:id="rId7"/>
    <p:sldId id="4434" r:id="rId8"/>
    <p:sldId id="4448" r:id="rId9"/>
    <p:sldId id="256" r:id="rId10"/>
    <p:sldId id="4482" r:id="rId11"/>
    <p:sldId id="4465" r:id="rId12"/>
    <p:sldId id="270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8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45325-B22E-4C4C-96FC-E15CADC0D45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5CE36-3FE3-47C9-BDF6-8D359936CF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661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890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4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29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4.xml"/><Relationship Id="rId7" Type="http://schemas.openxmlformats.org/officeDocument/2006/relationships/image" Target="../media/image10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B</a:t>
            </a: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点回档 量价背离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82881" cy="381327"/>
            <a:chOff x="10918" y="5734"/>
            <a:chExt cx="5073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14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2024.12.5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5E824-3B17-5E19-D144-EADADBD77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C170282-00B6-7657-00E5-E27257EED2BF}"/>
              </a:ext>
            </a:extLst>
          </p:cNvPr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爆量控盘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——N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3D4E331-487D-A720-7FA8-7948FD19016C}"/>
              </a:ext>
            </a:extLst>
          </p:cNvPr>
          <p:cNvSpPr txBox="1"/>
          <p:nvPr/>
        </p:nvSpPr>
        <p:spPr>
          <a:xfrm>
            <a:off x="156429" y="5498572"/>
            <a:ext cx="57965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</a:t>
            </a: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资金符合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倍爆量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</a:t>
            </a:r>
            <a:r>
              <a:rPr lang="zh-CN" altLang="en-US" sz="1400" b="1" dirty="0">
                <a:solidFill>
                  <a:srgbClr val="00B0F0"/>
                </a:solidFill>
                <a:latin typeface="+mn-ea"/>
              </a:rPr>
              <a:t>主力洗筹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回档中期生命线时：控盘增加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主力动向小绿</a:t>
            </a:r>
            <a:r>
              <a:rPr lang="en-US" altLang="zh-CN" sz="1400" dirty="0">
                <a:latin typeface="+mn-ea"/>
              </a:rPr>
              <a:t>/</a:t>
            </a:r>
            <a:r>
              <a:rPr lang="zh-CN" altLang="en-US" sz="1400" dirty="0">
                <a:latin typeface="+mn-ea"/>
              </a:rPr>
              <a:t>红柱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D87C7C6-5A3E-E31D-9586-84818FEF1737}"/>
              </a:ext>
            </a:extLst>
          </p:cNvPr>
          <p:cNvSpPr txBox="1"/>
          <p:nvPr/>
        </p:nvSpPr>
        <p:spPr>
          <a:xfrm>
            <a:off x="5424912" y="5498571"/>
            <a:ext cx="30939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买点（先手时机）：</a:t>
            </a:r>
            <a:endParaRPr lang="en-US" altLang="zh-CN" sz="140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回档中期生命线附近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当日主力流入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3DA85A9-14D3-89E4-7A45-FB03D36D93C9}"/>
              </a:ext>
            </a:extLst>
          </p:cNvPr>
          <p:cNvSpPr txBox="1"/>
          <p:nvPr/>
        </p:nvSpPr>
        <p:spPr>
          <a:xfrm>
            <a:off x="8402602" y="5498572"/>
            <a:ext cx="36329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00B050"/>
                </a:solidFill>
              </a:rPr>
              <a:t>卖点（止盈止损）：</a:t>
            </a:r>
          </a:p>
          <a:p>
            <a:r>
              <a:rPr lang="zh-CN" altLang="en-US" sz="1400" dirty="0"/>
              <a:t>①第一色阶（灰柱降半仓丨绿柱清仓跑）</a:t>
            </a:r>
          </a:p>
          <a:p>
            <a:r>
              <a:rPr lang="zh-CN" altLang="en-US" sz="1400" dirty="0"/>
              <a:t>②触碰前期压力位适当降低仓位（两点一线）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F785B38-B220-B0B5-9D9B-88FDBDE70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40" y="836210"/>
            <a:ext cx="10012574" cy="4599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1DFBB53-E766-09FA-C7BF-EEE011FFE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40" y="4445135"/>
            <a:ext cx="2019300" cy="990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FC0A880-18A8-B47F-5B92-E8DE379F7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040" y="4440232"/>
            <a:ext cx="2194769" cy="10004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8FA249E-009F-97DD-0CFB-8AF9B5820117}"/>
              </a:ext>
            </a:extLst>
          </p:cNvPr>
          <p:cNvSpPr txBox="1"/>
          <p:nvPr/>
        </p:nvSpPr>
        <p:spPr>
          <a:xfrm>
            <a:off x="143071" y="6596390"/>
            <a:ext cx="1219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所涉个股仅作案例分析和教学使用，不构成具体的投资建议，投资者应独立决策并自担风险。个别情况不代表普遍现象，个股历史涨幅不预示其未来表现，市场有风险，投资需谨慎！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247893E-A3C1-37D3-288E-8F1F706C5DA6}"/>
              </a:ext>
            </a:extLst>
          </p:cNvPr>
          <p:cNvSpPr txBox="1"/>
          <p:nvPr/>
        </p:nvSpPr>
        <p:spPr>
          <a:xfrm>
            <a:off x="10501614" y="1935644"/>
            <a:ext cx="14299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有法可依</a:t>
            </a:r>
            <a:endParaRPr lang="en-US" altLang="zh-CN" b="1" dirty="0"/>
          </a:p>
          <a:p>
            <a:r>
              <a:rPr lang="zh-CN" altLang="en-US" b="1" dirty="0"/>
              <a:t>有法必依</a:t>
            </a:r>
            <a:endParaRPr lang="en-US" altLang="zh-CN" b="1" dirty="0"/>
          </a:p>
          <a:p>
            <a:r>
              <a:rPr lang="zh-CN" altLang="en-US" b="1" dirty="0"/>
              <a:t>执法必严</a:t>
            </a:r>
            <a:endParaRPr lang="en-US" altLang="zh-CN" b="1" dirty="0"/>
          </a:p>
          <a:p>
            <a:r>
              <a:rPr lang="zh-CN" altLang="en-US" b="1" dirty="0"/>
              <a:t>违法</a:t>
            </a:r>
            <a:r>
              <a:rPr lang="en-US" altLang="zh-CN" b="1" dirty="0"/>
              <a:t>……</a:t>
            </a:r>
            <a:endParaRPr lang="zh-CN" alt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2780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6467E6E-B24A-5FAC-6416-DC3D5C23D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D2DFE32-ACFA-F7A5-C36A-B56CEEE5B157}"/>
              </a:ext>
            </a:extLst>
          </p:cNvPr>
          <p:cNvSpPr txBox="1"/>
          <p:nvPr/>
        </p:nvSpPr>
        <p:spPr>
          <a:xfrm>
            <a:off x="0" y="676918"/>
            <a:ext cx="8388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主线淘金购买链接：</a:t>
            </a:r>
            <a:r>
              <a:rPr lang="en-US" altLang="zh-CN" b="1" dirty="0"/>
              <a:t>https://activity.n8n8.cn/pc-page/pc/zxtj?pageId=400001276</a:t>
            </a:r>
            <a:endParaRPr lang="zh-CN" alt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693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9796" y="5560705"/>
            <a:ext cx="106277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现状：资金翻绿（量能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1.5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万亿）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捕捞季节死叉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——B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点回档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辅助线支撑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层仓位丨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大金融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（金融科技、证券行业）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——1.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多头吹哨人（属性） 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月中上旬中央政治局会议、中央经济工作会议</a:t>
            </a:r>
            <a:endParaRPr lang="zh-CN" altLang="en-US" sz="14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DA0A321-11EC-E86A-C840-59EF99D9C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796" y="791449"/>
            <a:ext cx="9572406" cy="468569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</a:p>
          <a:p>
            <a:r>
              <a:rPr lang="zh-CN" altLang="en-US" sz="1600" dirty="0">
                <a:latin typeface="+mn-ea"/>
              </a:rPr>
              <a:t>智能制造：低空经济；软件信息；工业母机</a:t>
            </a: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</a:p>
          <a:p>
            <a:r>
              <a:rPr lang="zh-CN" altLang="en-US" sz="1600" dirty="0">
                <a:latin typeface="+mn-ea"/>
              </a:rPr>
              <a:t>大消费：食品饮料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988C9A-B4E8-49DA-EF80-4C4CC9E61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341" y="782121"/>
            <a:ext cx="5108250" cy="53679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3546" y="884714"/>
            <a:ext cx="102359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自选板块（主力净买额排行）→ →个股成交额排序（找板块中军） → →个股形态（分时均线、资金博弈）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46" y="1223269"/>
            <a:ext cx="10340967" cy="47826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0527928" y="1520785"/>
            <a:ext cx="1410526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中军形态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紫一红二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分时均线上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皇帝第一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冲击涨停</a:t>
            </a:r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红一紫二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分时均线上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9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注意：中军的板块属性</a:t>
            </a:r>
            <a:endParaRPr lang="en-US" altLang="zh-CN" sz="9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战法有效时间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9:30~9:45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155498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红色线（皇帝）：代表特大单净额（</a:t>
            </a:r>
            <a:r>
              <a:rPr lang="en-US" altLang="zh-CN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1000w-X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黄色线（官员）：代表大单净额（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500w-1000w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蓝色线（地主）：代表中单净额（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100w-500w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  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绿色线（农民）：代表小单净额（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0-100w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个股不同，各档次单子净额也不同（根据市值而定）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353" y="4166864"/>
            <a:ext cx="6690330" cy="20396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6" y="2078776"/>
            <a:ext cx="1906290" cy="19372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9670" y="2095769"/>
            <a:ext cx="1906290" cy="1920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76" y="4085963"/>
            <a:ext cx="1919326" cy="2120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6634" y="4085962"/>
            <a:ext cx="1919326" cy="21205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86938" y="-1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进场方法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2571" y="1090552"/>
            <a:ext cx="623923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庄散博弈（最强形态）：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红线、黄线呈现向上（红线第一，黄线第二）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蓝线、绿线呈现向下（蓝线第三，绿线第四）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主力的超大单和大单形成合力抢夺散户筹码，个股股价在主力拉升下大幅拉升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操作方法：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①分时均线上，等待回档分时均线机会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分时均线下，等待突破分时均线机会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注意：个股回档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突破分时均线时：合力则操作，分歧则放弃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实操问题：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①个股回档分时均线时，经常跌破分时均线。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”字型拐点买法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个股突破分时均线时，迅速突破拿不到筹码。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提前埋单等待突破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14BD1B-D22C-AB74-CF34-14E7C7A2A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435" y="796954"/>
            <a:ext cx="2525994" cy="54192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DED5CF-4F24-30E8-FD98-8AD5DEA81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789" y="796954"/>
            <a:ext cx="2524184" cy="54192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板块中军选板块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四线开花选个股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9840651" y="83740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9840651" y="2013948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</a:p>
        </p:txBody>
      </p:sp>
      <p:sp>
        <p:nvSpPr>
          <p:cNvPr id="12" name="矩形: 圆角 11"/>
          <p:cNvSpPr/>
          <p:nvPr/>
        </p:nvSpPr>
        <p:spPr>
          <a:xfrm>
            <a:off x="9840651" y="321725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</a:p>
        </p:txBody>
      </p:sp>
      <p:sp>
        <p:nvSpPr>
          <p:cNvPr id="13" name="矩形: 圆角 12"/>
          <p:cNvSpPr/>
          <p:nvPr/>
        </p:nvSpPr>
        <p:spPr>
          <a:xfrm>
            <a:off x="9840651" y="444264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9840651" y="554259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</a:p>
        </p:txBody>
      </p:sp>
      <p:cxnSp>
        <p:nvCxnSpPr>
          <p:cNvPr id="7" name="直接箭头连接符 6"/>
          <p:cNvCxnSpPr>
            <a:cxnSpLocks/>
            <a:stCxn id="10" idx="2"/>
            <a:endCxn id="11" idx="0"/>
          </p:cNvCxnSpPr>
          <p:nvPr/>
        </p:nvCxnSpPr>
        <p:spPr>
          <a:xfrm>
            <a:off x="10897664" y="1374301"/>
            <a:ext cx="0" cy="639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cxnSpLocks/>
            <a:stCxn id="11" idx="2"/>
            <a:endCxn id="12" idx="0"/>
          </p:cNvCxnSpPr>
          <p:nvPr/>
        </p:nvCxnSpPr>
        <p:spPr>
          <a:xfrm>
            <a:off x="10897664" y="2550843"/>
            <a:ext cx="0" cy="666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cxnSpLocks/>
            <a:stCxn id="12" idx="2"/>
            <a:endCxn id="13" idx="0"/>
          </p:cNvCxnSpPr>
          <p:nvPr/>
        </p:nvCxnSpPr>
        <p:spPr>
          <a:xfrm>
            <a:off x="10897664" y="3743344"/>
            <a:ext cx="0" cy="69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cxnSpLocks/>
            <a:stCxn id="13" idx="2"/>
            <a:endCxn id="4" idx="0"/>
          </p:cNvCxnSpPr>
          <p:nvPr/>
        </p:nvCxnSpPr>
        <p:spPr>
          <a:xfrm>
            <a:off x="10897664" y="4968727"/>
            <a:ext cx="0" cy="573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764FB02-6FB7-7AA3-0D3C-9A06FB210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094" y="762267"/>
            <a:ext cx="2533928" cy="54360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60BB1E-9E81-FA48-0AB6-FE78540FB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022" y="762267"/>
            <a:ext cx="2533815" cy="54360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B0C65A-D232-B102-2BF3-C7C30BC273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45" t="594" r="8045" b="1876"/>
          <a:stretch/>
        </p:blipFill>
        <p:spPr>
          <a:xfrm>
            <a:off x="276337" y="1374301"/>
            <a:ext cx="4378943" cy="390765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4202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67992" y="1450750"/>
            <a:ext cx="314157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不做大额净买低于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不做竞价涨幅高于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3%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个股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不做高位板 反包可试首板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不做妖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新股  避开投机情绪</a:t>
            </a: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日涨幅超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的创业板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超“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亿”权重观察为主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无板放宽条件（涨幅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万）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788301" y="89586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788302" y="4924712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挂单秘诀</a:t>
            </a:r>
            <a:endParaRPr lang="en-US" altLang="zh-CN" sz="20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8926849" y="5406483"/>
            <a:ext cx="2955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股价超过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</a:t>
            </a:r>
            <a:r>
              <a:rPr lang="en-US" altLang="zh-CN" sz="1600" b="1" dirty="0"/>
              <a:t>+2%</a:t>
            </a:r>
            <a:r>
              <a:rPr lang="zh-CN" altLang="en-US" sz="1600" b="1" dirty="0"/>
              <a:t>挂单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股价低于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元原价挂单</a:t>
            </a:r>
            <a:endParaRPr lang="en-US" altLang="zh-CN" sz="16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43BD8C4-0D7E-592E-4BE3-BFB4EF82E6FA}"/>
              </a:ext>
            </a:extLst>
          </p:cNvPr>
          <p:cNvSpPr txBox="1"/>
          <p:nvPr/>
        </p:nvSpPr>
        <p:spPr>
          <a:xfrm>
            <a:off x="137201" y="6605403"/>
            <a:ext cx="1219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1"/>
                </a:solidFill>
              </a:rPr>
              <a:t>所涉个股仅作案例分析和教学使用，不构成具体的投资建议，投资者应独立决策并自担风险。个别情况不代表普遍现象，个股历史涨幅不预示其未来表现，市场有风险，投资需谨慎！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9EBBA4-4A59-E60C-5612-DC08000F7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88" y="1373809"/>
            <a:ext cx="2117923" cy="45436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EED555-64ED-222C-8BE8-DD6562CE4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167" y="1368004"/>
            <a:ext cx="2123335" cy="45552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7764FC7-D0EC-C439-E286-2C512C42C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911" y="1368005"/>
            <a:ext cx="2123337" cy="45552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14D691F-8A2F-BB20-60C6-1ABF27A6C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4738" y="1368005"/>
            <a:ext cx="2123335" cy="455521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892C0F9-F755-EC3C-626C-84B603F2923E}"/>
              </a:ext>
            </a:extLst>
          </p:cNvPr>
          <p:cNvSpPr txBox="1"/>
          <p:nvPr/>
        </p:nvSpPr>
        <p:spPr>
          <a:xfrm>
            <a:off x="1017903" y="1001575"/>
            <a:ext cx="692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周一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CDF5ACB-32A9-A7A2-CA18-A508090C5125}"/>
              </a:ext>
            </a:extLst>
          </p:cNvPr>
          <p:cNvSpPr txBox="1"/>
          <p:nvPr/>
        </p:nvSpPr>
        <p:spPr>
          <a:xfrm>
            <a:off x="3127335" y="1001575"/>
            <a:ext cx="694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周二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AD884FB-3AAE-A3C9-9615-202D8E8057C4}"/>
              </a:ext>
            </a:extLst>
          </p:cNvPr>
          <p:cNvSpPr txBox="1"/>
          <p:nvPr/>
        </p:nvSpPr>
        <p:spPr>
          <a:xfrm>
            <a:off x="5259164" y="1001575"/>
            <a:ext cx="694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周三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81BE1BE-ACEC-C489-18ED-6BADA534E702}"/>
              </a:ext>
            </a:extLst>
          </p:cNvPr>
          <p:cNvSpPr txBox="1"/>
          <p:nvPr/>
        </p:nvSpPr>
        <p:spPr>
          <a:xfrm>
            <a:off x="7434832" y="1011852"/>
            <a:ext cx="694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周四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47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2带货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2基础版-陈儒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355" y="4980305"/>
            <a:ext cx="1459865" cy="1459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735" y="5019040"/>
            <a:ext cx="2305050" cy="381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46745" y="5110480"/>
            <a:ext cx="26593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88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176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/2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微信扫码抢购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17500" y="6101715"/>
            <a:ext cx="4848860" cy="390525"/>
          </a:xfrm>
          <a:prstGeom prst="roundRect">
            <a:avLst>
              <a:gd name="adj" fmla="val 50000"/>
            </a:avLst>
          </a:prstGeom>
          <a:solidFill>
            <a:srgbClr val="FFEE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chemeClr val="tx1"/>
                </a:solidFill>
                <a:latin typeface="Noto Sans S Chinese Medium" panose="020B0600000000000000" charset="-122"/>
                <a:ea typeface="Noto Sans S Chinese Medium" panose="020B0600000000000000" charset="-122"/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2875" y="973920"/>
            <a:ext cx="6167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 </a:t>
            </a:r>
            <a:r>
              <a:rPr lang="en-US" altLang="zh-CN" dirty="0"/>
              <a:t>https://activity.n8n8.cn/link/level-2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GJjYjkxNzUzZjdhZTNhNDg4NTRkYjQyMTI3ZTg4Njc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1148</Words>
  <Application>Microsoft Office PowerPoint</Application>
  <PresentationFormat>宽屏</PresentationFormat>
  <Paragraphs>149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Noto Sans S Chinese Medium</vt:lpstr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优设标题黑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112</cp:revision>
  <dcterms:created xsi:type="dcterms:W3CDTF">2023-08-09T12:44:00Z</dcterms:created>
  <dcterms:modified xsi:type="dcterms:W3CDTF">2024-12-05T12:52:16Z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2052-12.1.0.18543</vt:lpwstr>
  </property>
</Properties>
</file>