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4328" r:id="rId3"/>
    <p:sldId id="4485" r:id="rId4"/>
    <p:sldId id="4486" r:id="rId6"/>
    <p:sldId id="4479" r:id="rId7"/>
    <p:sldId id="4376" r:id="rId8"/>
    <p:sldId id="1341" r:id="rId9"/>
    <p:sldId id="4401" r:id="rId10"/>
    <p:sldId id="4434" r:id="rId11"/>
    <p:sldId id="4448" r:id="rId12"/>
    <p:sldId id="256" r:id="rId13"/>
    <p:sldId id="4482" r:id="rId14"/>
    <p:sldId id="4465" r:id="rId15"/>
    <p:sldId id="270" r:id="rId16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8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36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45325-B22E-4C4C-96FC-E15CADC0D4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5CE36-3FE3-47C9-BDF6-8D359936CFD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9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0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31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image" Target="../media/image26.png"/><Relationship Id="rId3" Type="http://schemas.openxmlformats.org/officeDocument/2006/relationships/tags" Target="../tags/tag33.xml"/><Relationship Id="rId2" Type="http://schemas.openxmlformats.org/officeDocument/2006/relationships/image" Target="../media/image1.png"/><Relationship Id="rId1" Type="http://schemas.openxmlformats.org/officeDocument/2006/relationships/tags" Target="../tags/tag3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6.xml"/><Relationship Id="rId2" Type="http://schemas.openxmlformats.org/officeDocument/2006/relationships/image" Target="../media/image5.png"/><Relationship Id="rId1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0.xml"/><Relationship Id="rId2" Type="http://schemas.openxmlformats.org/officeDocument/2006/relationships/image" Target="../media/image6.png"/><Relationship Id="rId1" Type="http://schemas.openxmlformats.org/officeDocument/2006/relationships/tags" Target="../tags/tag19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2.xml"/><Relationship Id="rId2" Type="http://schemas.openxmlformats.org/officeDocument/2006/relationships/image" Target="../media/image7.png"/><Relationship Id="rId1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25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6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8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狙击主力 风口擒龙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82881" cy="381327"/>
            <a:chOff x="10918" y="5734"/>
            <a:chExt cx="5073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14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2024.12.20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2带货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2基础版-陈儒渊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355" y="4980305"/>
            <a:ext cx="1459865" cy="1459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735" y="5019040"/>
            <a:ext cx="2305050" cy="38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745" y="5110480"/>
            <a:ext cx="2659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88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  <a:endParaRPr lang="zh-CN" altLang="en-US" sz="2400" spc="-100">
              <a:solidFill>
                <a:srgbClr val="FFF213"/>
              </a:solidFill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176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/2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  <a:endParaRPr lang="zh-CN" altLang="en-US" sz="2400" spc="-100">
              <a:solidFill>
                <a:srgbClr val="FFF213"/>
              </a:solidFill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  <a:p>
            <a:pPr algn="ctr"/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微信扫码抢购</a:t>
            </a:r>
            <a:endParaRPr lang="zh-CN" altLang="en-US" sz="2400" spc="-100">
              <a:solidFill>
                <a:srgbClr val="FFF213"/>
              </a:solidFill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17500" y="6101715"/>
            <a:ext cx="4848860" cy="390525"/>
          </a:xfrm>
          <a:prstGeom prst="roundRect">
            <a:avLst>
              <a:gd name="adj" fmla="val 50000"/>
            </a:avLst>
          </a:prstGeom>
          <a:solidFill>
            <a:srgbClr val="FFEE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chemeClr val="tx1"/>
                </a:solidFill>
                <a:latin typeface="Noto Sans S Chinese Medium" panose="020B0600000000000000" charset="-122"/>
                <a:ea typeface="Noto Sans S Chinese Medium" panose="020B0600000000000000" charset="-122"/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chemeClr val="tx1"/>
              </a:solidFill>
              <a:latin typeface="Noto Sans S Chinese Medium" panose="020B0600000000000000" charset="-122"/>
              <a:ea typeface="Noto Sans S Chinese Medium" panose="020B06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2875" y="973920"/>
            <a:ext cx="6167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/>
              <a:t>https://activity.n8n8.cn/link/level-2</a:t>
            </a:r>
            <a:endParaRPr lang="en-US" altLang="zh-CN" dirty="0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——N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6429" y="5498572"/>
            <a:ext cx="57965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</a:t>
            </a: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资金符合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倍爆量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</a:t>
            </a:r>
            <a:r>
              <a:rPr lang="zh-CN" altLang="en-US" sz="1400" b="1" dirty="0">
                <a:solidFill>
                  <a:srgbClr val="00B0F0"/>
                </a:solidFill>
                <a:latin typeface="+mn-ea"/>
              </a:rPr>
              <a:t>主力洗筹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回档中期生命线时：控盘增加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主力动向小绿</a:t>
            </a:r>
            <a:r>
              <a:rPr lang="en-US" altLang="zh-CN" sz="1400" dirty="0">
                <a:latin typeface="+mn-ea"/>
              </a:rPr>
              <a:t>/</a:t>
            </a:r>
            <a:r>
              <a:rPr lang="zh-CN" altLang="en-US" sz="1400" dirty="0">
                <a:latin typeface="+mn-ea"/>
              </a:rPr>
              <a:t>红柱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24912" y="5498571"/>
            <a:ext cx="3093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买点（先手时机）：</a:t>
            </a:r>
            <a:endParaRPr lang="en-US" altLang="zh-CN" sz="140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回档中期生命线附近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当日主力流入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02602" y="5498572"/>
            <a:ext cx="36329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00B050"/>
                </a:solidFill>
              </a:rPr>
              <a:t>卖点（止盈止损）：</a:t>
            </a:r>
            <a:endParaRPr lang="zh-CN" altLang="en-US" sz="1400" b="1" dirty="0">
              <a:solidFill>
                <a:srgbClr val="00B050"/>
              </a:solidFill>
            </a:endParaRPr>
          </a:p>
          <a:p>
            <a:r>
              <a:rPr lang="zh-CN" altLang="en-US" sz="1400" dirty="0"/>
              <a:t>①第一色阶（灰柱降半仓丨绿柱清仓跑）</a:t>
            </a:r>
            <a:endParaRPr lang="zh-CN" altLang="en-US" sz="1400" dirty="0"/>
          </a:p>
          <a:p>
            <a:r>
              <a:rPr lang="zh-CN" altLang="en-US" sz="1400" dirty="0"/>
              <a:t>②触碰前期压力位适当降低仓位（两点一线）</a:t>
            </a:r>
            <a:endParaRPr lang="zh-CN" altLang="en-US" sz="1400" dirty="0"/>
          </a:p>
        </p:txBody>
      </p:sp>
      <p:sp>
        <p:nvSpPr>
          <p:cNvPr id="6" name="文本框 5"/>
          <p:cNvSpPr txBox="1"/>
          <p:nvPr/>
        </p:nvSpPr>
        <p:spPr>
          <a:xfrm>
            <a:off x="143071" y="6596390"/>
            <a:ext cx="1219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所涉个股仅作案例分析和教学使用，不构成具体的投资建议，投资者应独立决策并自担风险。个别情况不代表普遍现象，个股历史涨幅不预示其未来表现，市场有风险，投资需谨慎！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3526" y="828804"/>
            <a:ext cx="10164950" cy="46536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25" y="4257663"/>
            <a:ext cx="4422542" cy="12247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25" y="3076563"/>
            <a:ext cx="2847975" cy="11811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0" y="676918"/>
            <a:ext cx="8388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主线淘金购买链接：</a:t>
            </a:r>
            <a:r>
              <a:rPr lang="en-US" altLang="zh-CN" b="1" dirty="0"/>
              <a:t>https://activity.n8n8.cn/pc-page/pc/zxtj?pageId=400001276</a:t>
            </a:r>
            <a:endParaRPr lang="zh-CN" altLang="en-US" b="1" dirty="0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61145" y="5547379"/>
            <a:ext cx="9669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现状：资金翻绿（量能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1.44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万亿）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捕捞季节背离金叉（绿柱缩短）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——S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辅助线压制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防守反击</a:t>
            </a:r>
            <a:endParaRPr lang="en-US" altLang="zh-CN" sz="1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层仓位丨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国企改革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政策利好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低位防守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资金承接</a:t>
            </a:r>
            <a:endParaRPr lang="zh-CN" altLang="en-US" sz="12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145" y="803178"/>
            <a:ext cx="9669710" cy="4744201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97036" y="0"/>
            <a:ext cx="6997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消息解读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国企改革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4039" y="1720840"/>
            <a:ext cx="1164391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国务院国资委近日印发</a:t>
            </a:r>
            <a:r>
              <a:rPr lang="en-US" altLang="zh-CN" dirty="0"/>
              <a:t>《</a:t>
            </a:r>
            <a:r>
              <a:rPr lang="zh-CN" altLang="en-US" dirty="0"/>
              <a:t>关于改进和加强中央企业控股上市公司市值管理工作的若干意见</a:t>
            </a:r>
            <a:r>
              <a:rPr lang="en-US" altLang="zh-CN" dirty="0"/>
              <a:t>》</a:t>
            </a:r>
            <a:r>
              <a:rPr lang="zh-CN" altLang="en-US" dirty="0"/>
              <a:t>。其中提出，中央企业要积极开展有利于提高投资价值的并购重组；指导中央企业控股上市公司增加现金分红频次，提高现金分红比例；高度重视中央企业控股上市公司破净问题，指导长期破净上市公司制定披露估值提升计划并监督执行。（低价股）</a:t>
            </a:r>
            <a:endParaRPr lang="en-US" altLang="zh-CN" b="1" dirty="0">
              <a:solidFill>
                <a:srgbClr val="FF0000"/>
              </a:solidFill>
            </a:endParaRPr>
          </a:p>
          <a:p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中国结算发布通知，自</a:t>
            </a:r>
            <a:r>
              <a:rPr lang="en-US" altLang="zh-CN" dirty="0"/>
              <a:t>2025</a:t>
            </a:r>
            <a:r>
              <a:rPr lang="zh-CN" altLang="en-US" dirty="0"/>
              <a:t>年</a:t>
            </a:r>
            <a:r>
              <a:rPr lang="en-US" altLang="zh-CN" dirty="0"/>
              <a:t>1</a:t>
            </a:r>
            <a:r>
              <a:rPr lang="zh-CN" altLang="en-US" dirty="0"/>
              <a:t>月</a:t>
            </a:r>
            <a:r>
              <a:rPr lang="en-US" altLang="zh-CN" dirty="0"/>
              <a:t>1</a:t>
            </a:r>
            <a:r>
              <a:rPr lang="zh-CN" altLang="en-US" dirty="0"/>
              <a:t>日起，对沪、深市场</a:t>
            </a:r>
            <a:r>
              <a:rPr lang="en-US" altLang="zh-CN" dirty="0"/>
              <a:t>A</a:t>
            </a:r>
            <a:r>
              <a:rPr lang="zh-CN" altLang="en-US" dirty="0"/>
              <a:t>股分红派息手续费实施减半收取的优惠措施。（高分红）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以“创新驱动，智启新程”为主题的第十届中国人工智能大会（</a:t>
            </a:r>
            <a:r>
              <a:rPr lang="en-US" altLang="zh-CN" dirty="0"/>
              <a:t>CCAI 2024</a:t>
            </a:r>
            <a:r>
              <a:rPr lang="zh-CN" altLang="en-US" dirty="0"/>
              <a:t>）开幕式在北京举行。在开幕式上，</a:t>
            </a:r>
            <a:r>
              <a:rPr lang="en-US" altLang="zh-CN" dirty="0"/>
              <a:t>《</a:t>
            </a:r>
            <a:r>
              <a:rPr lang="zh-CN" altLang="en-US" dirty="0"/>
              <a:t>北京人工智能产业白皮书（</a:t>
            </a:r>
            <a:r>
              <a:rPr lang="en-US" altLang="zh-CN" dirty="0"/>
              <a:t>2024</a:t>
            </a:r>
            <a:r>
              <a:rPr lang="zh-CN" altLang="en-US" dirty="0"/>
              <a:t>）</a:t>
            </a:r>
            <a:r>
              <a:rPr lang="en-US" altLang="zh-CN" dirty="0"/>
              <a:t>》</a:t>
            </a:r>
            <a:r>
              <a:rPr lang="zh-CN" altLang="en-US" dirty="0"/>
              <a:t>正式发布，超节点算力集群创新联合体揭牌。（北京算力）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4.</a:t>
            </a:r>
            <a:r>
              <a:rPr lang="zh-CN" altLang="en-US" dirty="0"/>
              <a:t>深圳市人工智能产业办公室宣讲了</a:t>
            </a:r>
            <a:r>
              <a:rPr lang="en-US" altLang="zh-CN" dirty="0"/>
              <a:t>《</a:t>
            </a:r>
            <a:r>
              <a:rPr lang="zh-CN" altLang="en-US" dirty="0"/>
              <a:t>深圳市打造人工智能先锋城市的若干措施</a:t>
            </a:r>
            <a:r>
              <a:rPr lang="en-US" altLang="zh-CN" dirty="0"/>
              <a:t>》</a:t>
            </a:r>
            <a:r>
              <a:rPr lang="zh-CN" altLang="en-US" dirty="0"/>
              <a:t>，其中提出每年发放最高</a:t>
            </a:r>
            <a:r>
              <a:rPr lang="en-US" altLang="zh-CN" dirty="0"/>
              <a:t>5</a:t>
            </a:r>
            <a:r>
              <a:rPr lang="zh-CN" altLang="en-US" dirty="0"/>
              <a:t>亿元“训力券”，降低人工智能模型研发和训练成本；每年发放最高</a:t>
            </a:r>
            <a:r>
              <a:rPr lang="en-US" altLang="zh-CN" dirty="0"/>
              <a:t>5000</a:t>
            </a:r>
            <a:r>
              <a:rPr lang="zh-CN" altLang="en-US" dirty="0"/>
              <a:t>万元“语料券”，促进语料开放共享和交易，推动数据要素市场建设；每年发放最高</a:t>
            </a:r>
            <a:r>
              <a:rPr lang="en-US" altLang="zh-CN" dirty="0"/>
              <a:t>1</a:t>
            </a:r>
            <a:r>
              <a:rPr lang="zh-CN" altLang="en-US" dirty="0"/>
              <a:t>亿元“模型券”，降低人工智能模型应用成本。（深圳算力）</a:t>
            </a:r>
            <a:endParaRPr lang="en-US" altLang="zh-CN" dirty="0"/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  <a:endParaRPr lang="zh-CN" altLang="en-US" b="1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  <a:endParaRPr lang="zh-CN" altLang="en-US" sz="1600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智能制造：低空经济；软件信息；工业母机</a:t>
            </a:r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  <a:endParaRPr lang="zh-CN" altLang="en-US" sz="1600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  <a:endParaRPr lang="zh-CN" altLang="en-US" sz="1600" dirty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341" y="782121"/>
            <a:ext cx="5108250" cy="53679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3546" y="884714"/>
            <a:ext cx="102359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自选板块（主力净买额排行）→ →个股成交额排序（找板块中军） → →个股形态（分时均线、资金博弈）</a:t>
            </a:r>
            <a:endParaRPr lang="zh-CN" altLang="en-US" sz="1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46" y="1223269"/>
            <a:ext cx="10340967" cy="47826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0527928" y="1520785"/>
            <a:ext cx="1410526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中军形态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紫一红二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皇帝第一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冲击涨停</a:t>
            </a:r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红一紫二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9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注意：中军的板块属性</a:t>
            </a:r>
            <a:endParaRPr lang="en-US" altLang="zh-CN" sz="9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战法有效时间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9:30~9:45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155498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红色线（皇帝）：代表特大单净额（</a:t>
            </a:r>
            <a:r>
              <a:rPr lang="en-US" altLang="zh-CN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1000w-X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黄色线（官员）：代表大单净额（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500w-1000w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蓝色线（地主）：代表中单净额（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100w-500w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  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绿色线（农民）：代表小单净额（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0-100w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个股不同，各档次单子净额也不同（根据市值而定）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353" y="4166864"/>
            <a:ext cx="6690330" cy="2039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76" y="2078776"/>
            <a:ext cx="1906290" cy="19372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9670" y="2095769"/>
            <a:ext cx="1906290" cy="1920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6" y="4085963"/>
            <a:ext cx="1919326" cy="2120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6634" y="4085962"/>
            <a:ext cx="1919326" cy="2120523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86938" y="-1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进场方法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2571" y="1090552"/>
            <a:ext cx="623923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庄散博弈（最强形态）：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红线、黄线呈现向上（红线第一，黄线第二）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蓝线、绿线呈现向下（蓝线第三，绿线第四）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主力的超大单和大单形成合力抢夺散户筹码，个股股价在主力拉升下大幅拉升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操作方法：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①分时均线上，等待回档分时均线机会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分时均线下，等待突破分时均线机会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注意：个股回档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突破分时均线时：合力则操作，分歧则放弃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实操问题：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①个股回档分时均线时，经常跌破分时均线。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”字型拐点买法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个股突破分时均线时，迅速突破拿不到筹码。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提前埋单等待突破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53435" y="796954"/>
            <a:ext cx="2525994" cy="54192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789" y="796954"/>
            <a:ext cx="2524184" cy="5419288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板块中军选板块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四线开花选个股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9840651" y="83740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  <a:endParaRPr lang="zh-CN" altLang="en-US" dirty="0"/>
          </a:p>
        </p:txBody>
      </p:sp>
      <p:sp>
        <p:nvSpPr>
          <p:cNvPr id="11" name="矩形: 圆角 10"/>
          <p:cNvSpPr/>
          <p:nvPr/>
        </p:nvSpPr>
        <p:spPr>
          <a:xfrm>
            <a:off x="9840651" y="2013948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  <a:endParaRPr lang="zh-CN" altLang="en-US" dirty="0"/>
          </a:p>
        </p:txBody>
      </p:sp>
      <p:sp>
        <p:nvSpPr>
          <p:cNvPr id="12" name="矩形: 圆角 11"/>
          <p:cNvSpPr/>
          <p:nvPr/>
        </p:nvSpPr>
        <p:spPr>
          <a:xfrm>
            <a:off x="9840651" y="321725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  <a:endParaRPr lang="zh-CN" altLang="en-US" dirty="0"/>
          </a:p>
        </p:txBody>
      </p:sp>
      <p:sp>
        <p:nvSpPr>
          <p:cNvPr id="13" name="矩形: 圆角 12"/>
          <p:cNvSpPr/>
          <p:nvPr/>
        </p:nvSpPr>
        <p:spPr>
          <a:xfrm>
            <a:off x="9840651" y="444264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  <a:endParaRPr lang="zh-CN" altLang="en-US" dirty="0"/>
          </a:p>
        </p:txBody>
      </p:sp>
      <p:sp>
        <p:nvSpPr>
          <p:cNvPr id="4" name="矩形: 圆角 3"/>
          <p:cNvSpPr/>
          <p:nvPr/>
        </p:nvSpPr>
        <p:spPr>
          <a:xfrm>
            <a:off x="9840651" y="554259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  <a:endParaRPr lang="zh-CN" altLang="en-US" dirty="0"/>
          </a:p>
        </p:txBody>
      </p:sp>
      <p:cxnSp>
        <p:nvCxnSpPr>
          <p:cNvPr id="7" name="直接箭头连接符 6"/>
          <p:cNvCxnSpPr>
            <a:stCxn id="10" idx="2"/>
            <a:endCxn id="11" idx="0"/>
          </p:cNvCxnSpPr>
          <p:nvPr/>
        </p:nvCxnSpPr>
        <p:spPr>
          <a:xfrm>
            <a:off x="10897664" y="1374301"/>
            <a:ext cx="0" cy="63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1" idx="2"/>
            <a:endCxn id="12" idx="0"/>
          </p:cNvCxnSpPr>
          <p:nvPr/>
        </p:nvCxnSpPr>
        <p:spPr>
          <a:xfrm>
            <a:off x="10897664" y="2550843"/>
            <a:ext cx="0" cy="66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2" idx="2"/>
            <a:endCxn id="13" idx="0"/>
          </p:cNvCxnSpPr>
          <p:nvPr/>
        </p:nvCxnSpPr>
        <p:spPr>
          <a:xfrm>
            <a:off x="10897664" y="3743344"/>
            <a:ext cx="0" cy="69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3" idx="2"/>
            <a:endCxn id="4" idx="0"/>
          </p:cNvCxnSpPr>
          <p:nvPr/>
        </p:nvCxnSpPr>
        <p:spPr>
          <a:xfrm>
            <a:off x="10897664" y="4968727"/>
            <a:ext cx="0" cy="573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4094" y="762267"/>
            <a:ext cx="2533928" cy="54360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022" y="762267"/>
            <a:ext cx="2533815" cy="543606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rcRect l="845" t="594" r="8045" b="1876"/>
          <a:stretch>
            <a:fillRect/>
          </a:stretch>
        </p:blipFill>
        <p:spPr>
          <a:xfrm>
            <a:off x="276337" y="1374301"/>
            <a:ext cx="4378943" cy="390765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4202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周五竞价策略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67992" y="1450750"/>
            <a:ext cx="314157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不做大额净买低于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不做竞价涨幅高于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3%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个股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不做高位板 反包可试首板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不做妖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新股  避开投机情绪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日涨幅超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的创业板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超“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亿”权重观察为主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无板放宽条件（涨幅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万）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88301" y="89586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  <a:endParaRPr lang="zh-CN" altLang="en-US" sz="20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9788302" y="4924712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挂单秘诀</a:t>
            </a:r>
            <a:endParaRPr lang="en-US" altLang="zh-CN" sz="20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8926849" y="5406483"/>
            <a:ext cx="2955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股价超过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</a:t>
            </a:r>
            <a:r>
              <a:rPr lang="en-US" altLang="zh-CN" sz="1600" b="1" dirty="0"/>
              <a:t>+2%</a:t>
            </a:r>
            <a:r>
              <a:rPr lang="zh-CN" altLang="en-US" sz="1600" b="1" dirty="0"/>
              <a:t>挂单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股价低于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元原价挂单</a:t>
            </a:r>
            <a:endParaRPr lang="en-US" altLang="zh-CN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137201" y="6605403"/>
            <a:ext cx="1219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1"/>
                </a:solidFill>
              </a:rPr>
              <a:t>所涉个股仅作案例分析和教学使用，不构成具体的投资建议，投资者应独立决策并自担风险。个别情况不代表普遍现象，个股历史涨幅不预示其未来表现，市场有风险，投资需谨慎！</a:t>
            </a:r>
            <a:endParaRPr lang="zh-CN" altLang="en-US" sz="10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2190" y="749935"/>
            <a:ext cx="2546985" cy="54654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COMMONDATA" val="eyJoZGlkIjoiOGJjYjkxNzUzZjdhZTNhNDg4NTRkYjQyMTI3ZTg4Njc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2371</Words>
  <Application>WPS 演示</Application>
  <PresentationFormat>宽屏</PresentationFormat>
  <Paragraphs>190</Paragraphs>
  <Slides>13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9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思源黑体 CN Normal</vt:lpstr>
      <vt:lpstr>微软雅黑</vt:lpstr>
      <vt:lpstr>Wingdings</vt:lpstr>
      <vt:lpstr>优设标题黑</vt:lpstr>
      <vt:lpstr>Noto Sans S Chinese Medium</vt:lpstr>
      <vt:lpstr>Calibri</vt:lpstr>
      <vt:lpstr>Arial Unicode MS</vt:lpstr>
      <vt:lpstr>等线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十二猪肠</cp:lastModifiedBy>
  <cp:revision>119</cp:revision>
  <dcterms:created xsi:type="dcterms:W3CDTF">2023-08-09T12:44:00Z</dcterms:created>
  <dcterms:modified xsi:type="dcterms:W3CDTF">2024-12-20T01:32:01Z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2052-12.1.0.19302</vt:lpwstr>
  </property>
</Properties>
</file>