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328" r:id="rId2"/>
    <p:sldId id="4501" r:id="rId3"/>
    <p:sldId id="4479" r:id="rId4"/>
    <p:sldId id="4376" r:id="rId5"/>
    <p:sldId id="1341" r:id="rId6"/>
    <p:sldId id="4401" r:id="rId7"/>
    <p:sldId id="4434" r:id="rId8"/>
    <p:sldId id="4502" r:id="rId9"/>
    <p:sldId id="4500" r:id="rId10"/>
    <p:sldId id="256" r:id="rId11"/>
    <p:sldId id="4491" r:id="rId12"/>
    <p:sldId id="270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82FF-68A5-9433-EB8A-645753B6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063880-471A-BB3B-3EC2-2212AB98E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595BA6-46F4-D17E-3517-0AE40F5E4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06B8A1-CC98-7987-CFD4-76073FEFB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63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ECD9D-30F1-8BC0-9191-14185B02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A56F86-3ED4-0A50-9A22-FFA6FD49E3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0DAE89-8CF8-5479-1153-887C1B181D7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71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2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4.xml"/><Relationship Id="rId7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 dirty="0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狙击主力 风口擒龙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2025.2.21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F315B2-79B3-98E4-BC8C-F2D564F08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E6BB26-5613-E43C-4B9F-13B8D69C1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54A94F9-BF9A-1A09-57F8-2ABC6CD04AD7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主线淘金购买链接：</a:t>
            </a:r>
            <a:r>
              <a:rPr lang="en-US" altLang="zh-CN" b="1" dirty="0"/>
              <a:t> https://activity.n8n8.cn/pc-page/pc/zxtj?pageId=400001276</a:t>
            </a:r>
            <a:endParaRPr lang="en-US" altLang="zh-C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469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20029" y="5213323"/>
            <a:ext cx="93519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现状：流动资金持续翻红（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两市量能：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1.75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捕捞季节强势金叉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熊线上移是最大机会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中线上攻＞短线上攻（控盘优先）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总结：国运崛起（第六代战机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宇树机器人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哪吒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股上涨势不可当，回调就是捡带血筹码的机会，坚持科技兴国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层仓位丨高股息（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银行行业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应用丨机器人概念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————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做最坚固的盾守住光明 做最锋利的矛击破黑暗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0BF549-D2E4-0E37-356C-A74C6407B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35" y="773913"/>
            <a:ext cx="9067730" cy="44394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988C9A-B4E8-49DA-EF80-4C4CC9E61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341" y="782121"/>
            <a:ext cx="5108250" cy="53679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6" y="1223269"/>
            <a:ext cx="10340967" cy="478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527928" y="1520785"/>
            <a:ext cx="14105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紫一红二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红一紫二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战法有效时间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571" y="1090552"/>
            <a:ext cx="6239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庄散博弈（最强形态）：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红线、黄线呈现向上（红线第一，黄线第二）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蓝线、绿线呈现向下（蓝线第三，绿线第四）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主力的超大单和大单形成合力抢夺散户筹码，个股股价在主力拉升下大幅拉升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操作方法：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①分时均线上，等待回档分时均线机会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分时均线下，等待突破分时均线机会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注意：个股回档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突破分时均线时：合力则操作，分歧则放弃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实操问题：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①个股回档分时均线时，经常跌破分时均线。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”字型拐点买法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个股突破分时均线时，迅速突破拿不到筹码。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提前埋单等待突破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14BD1B-D22C-AB74-CF34-14E7C7A2A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435" y="796954"/>
            <a:ext cx="2525994" cy="54192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DED5CF-4F24-30E8-FD98-8AD5DEA81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789" y="796954"/>
            <a:ext cx="2524184" cy="5419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四线开花选个股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cxnSpLocks/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cxnSpLocks/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cxnSpLocks/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cxnSpLocks/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64FB02-6FB7-7AA3-0D3C-9A06FB210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17" y="762267"/>
            <a:ext cx="2533928" cy="54360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60BB1E-9E81-FA48-0AB6-FE78540FB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145" y="762267"/>
            <a:ext cx="2533815" cy="54360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0EE83-A4DF-B019-4161-9854C5D84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E7EC373-B337-8C59-9A0E-AFF43DE62660}"/>
              </a:ext>
            </a:extLst>
          </p:cNvPr>
          <p:cNvSpPr txBox="1"/>
          <p:nvPr/>
        </p:nvSpPr>
        <p:spPr>
          <a:xfrm>
            <a:off x="0" y="4138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115A33-54EE-3956-9144-84105557A882}"/>
              </a:ext>
            </a:extLst>
          </p:cNvPr>
          <p:cNvSpPr txBox="1"/>
          <p:nvPr/>
        </p:nvSpPr>
        <p:spPr>
          <a:xfrm>
            <a:off x="8867992" y="1450750"/>
            <a:ext cx="31415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不做妖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新股  避开投机情绪</a:t>
            </a: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0B2F66D-6E7C-5A40-64F1-FAF0C741C0FC}"/>
              </a:ext>
            </a:extLst>
          </p:cNvPr>
          <p:cNvSpPr txBox="1"/>
          <p:nvPr/>
        </p:nvSpPr>
        <p:spPr>
          <a:xfrm>
            <a:off x="9788301" y="89586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AEBCD8-5578-52CB-A62B-2F026928E731}"/>
              </a:ext>
            </a:extLst>
          </p:cNvPr>
          <p:cNvSpPr txBox="1"/>
          <p:nvPr/>
        </p:nvSpPr>
        <p:spPr>
          <a:xfrm>
            <a:off x="9788302" y="4924712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19EF77-6603-08E0-FC98-6E4C4022440C}"/>
              </a:ext>
            </a:extLst>
          </p:cNvPr>
          <p:cNvSpPr txBox="1"/>
          <p:nvPr/>
        </p:nvSpPr>
        <p:spPr>
          <a:xfrm>
            <a:off x="8926849" y="5406483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82FE14-E156-25BF-9592-F11D2F723339}"/>
              </a:ext>
            </a:extLst>
          </p:cNvPr>
          <p:cNvSpPr txBox="1"/>
          <p:nvPr/>
        </p:nvSpPr>
        <p:spPr>
          <a:xfrm>
            <a:off x="137201" y="660540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2C5DDA-CDC8-61DB-6E2C-CFC0B5D57FDE}"/>
              </a:ext>
            </a:extLst>
          </p:cNvPr>
          <p:cNvSpPr txBox="1"/>
          <p:nvPr/>
        </p:nvSpPr>
        <p:spPr>
          <a:xfrm>
            <a:off x="1430807" y="749268"/>
            <a:ext cx="683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周四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727366-E750-4E90-A291-C823843C2E52}"/>
              </a:ext>
            </a:extLst>
          </p:cNvPr>
          <p:cNvSpPr txBox="1"/>
          <p:nvPr/>
        </p:nvSpPr>
        <p:spPr>
          <a:xfrm>
            <a:off x="5267702" y="812323"/>
            <a:ext cx="683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周五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604E12E-8C1A-69E0-F03E-BA8EA690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28" y="1190640"/>
            <a:ext cx="2318259" cy="49733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B35FCF3-538C-270A-D334-56826D866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632" y="1190640"/>
            <a:ext cx="2352496" cy="5046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39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4390F-5F95-DA12-CA79-EE445D13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91FEC17-438C-ED0C-0C23-AC9C51D3599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1"/>
            <a:ext cx="12191364" cy="731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4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</a:t>
            </a:r>
            <a:endParaRPr lang="en-US" altLang="zh-CN" sz="44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F7BCD74-23E5-75B4-F588-8F31FB308EA0}"/>
              </a:ext>
            </a:extLst>
          </p:cNvPr>
          <p:cNvSpPr txBox="1"/>
          <p:nvPr/>
        </p:nvSpPr>
        <p:spPr>
          <a:xfrm>
            <a:off x="978607" y="5529592"/>
            <a:ext cx="51684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latin typeface="+mn-ea"/>
              </a:rPr>
              <a:t>选股：</a:t>
            </a:r>
            <a:endParaRPr lang="en-US" altLang="zh-CN" sz="1050" b="1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①</a:t>
            </a:r>
            <a:r>
              <a:rPr lang="zh-CN" altLang="en-US" sz="1050" b="1" dirty="0">
                <a:solidFill>
                  <a:srgbClr val="FF0000"/>
                </a:solidFill>
                <a:latin typeface="+mn-ea"/>
              </a:rPr>
              <a:t>趋势符合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神奇色阶三阶全红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短中长期趋势向好</a:t>
            </a:r>
            <a:endParaRPr lang="en-US" altLang="zh-CN" sz="1050" dirty="0"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②</a:t>
            </a:r>
            <a:r>
              <a:rPr lang="zh-CN" altLang="en-US" sz="1050" b="1" dirty="0">
                <a:solidFill>
                  <a:srgbClr val="0070C0"/>
                </a:solidFill>
                <a:latin typeface="+mn-ea"/>
              </a:rPr>
              <a:t>资金符合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主力动向</a:t>
            </a:r>
            <a:r>
              <a:rPr lang="en-US" altLang="zh-CN" sz="1050" b="1" dirty="0">
                <a:solidFill>
                  <a:srgbClr val="7030A0"/>
                </a:solidFill>
                <a:latin typeface="+mn-ea"/>
              </a:rPr>
              <a:t>N</a:t>
            </a:r>
            <a:r>
              <a:rPr lang="zh-CN" altLang="en-US" sz="1050" dirty="0">
                <a:latin typeface="+mn-ea"/>
              </a:rPr>
              <a:t>倍爆量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短线主力资金出手</a:t>
            </a:r>
            <a:endParaRPr lang="en-US" altLang="zh-CN" sz="1050" dirty="0">
              <a:latin typeface="+mn-ea"/>
            </a:endParaRPr>
          </a:p>
          <a:p>
            <a:r>
              <a:rPr lang="en-US" altLang="zh-CN" sz="1050" dirty="0">
                <a:latin typeface="+mn-ea"/>
              </a:rPr>
              <a:t>③</a:t>
            </a:r>
            <a:r>
              <a:rPr lang="zh-CN" altLang="en-US" sz="105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主力洗筹</a:t>
            </a:r>
            <a:r>
              <a:rPr lang="en-US" altLang="zh-CN" sz="1050" dirty="0">
                <a:latin typeface="+mn-ea"/>
              </a:rPr>
              <a:t>——</a:t>
            </a:r>
            <a:r>
              <a:rPr lang="zh-CN" altLang="en-US" sz="1050" dirty="0">
                <a:latin typeface="+mn-ea"/>
              </a:rPr>
              <a:t>回档中期生命线时主力控盘增加丨主力动向小红</a:t>
            </a:r>
            <a:r>
              <a:rPr lang="en-US" altLang="zh-CN" sz="1050" dirty="0">
                <a:latin typeface="+mn-ea"/>
              </a:rPr>
              <a:t>/</a:t>
            </a:r>
            <a:r>
              <a:rPr lang="zh-CN" altLang="en-US" sz="1050" dirty="0">
                <a:latin typeface="+mn-ea"/>
              </a:rPr>
              <a:t>绿柱（警惕蓝柱）</a:t>
            </a:r>
            <a:endParaRPr lang="en-US" altLang="zh-CN" sz="1050" dirty="0"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DAD56E-AEFC-0C41-E496-5346E1286232}"/>
              </a:ext>
            </a:extLst>
          </p:cNvPr>
          <p:cNvSpPr txBox="1"/>
          <p:nvPr/>
        </p:nvSpPr>
        <p:spPr>
          <a:xfrm>
            <a:off x="6147064" y="5504209"/>
            <a:ext cx="4876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05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050" dirty="0">
                <a:latin typeface="+mn-ea"/>
              </a:rPr>
              <a:t>神奇第一色阶红柱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捕捞季节水上金叉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分时主力资金流入</a:t>
            </a:r>
            <a:r>
              <a:rPr lang="en-US" altLang="zh-CN" sz="1050" dirty="0">
                <a:latin typeface="+mn-ea"/>
              </a:rPr>
              <a:t>+</a:t>
            </a:r>
            <a:r>
              <a:rPr lang="zh-CN" altLang="en-US" sz="1050" dirty="0">
                <a:latin typeface="+mn-ea"/>
              </a:rPr>
              <a:t>分时均线附近</a:t>
            </a:r>
            <a:endParaRPr lang="en-US" altLang="zh-CN" sz="1050" dirty="0">
              <a:latin typeface="+mn-ea"/>
            </a:endParaRPr>
          </a:p>
          <a:p>
            <a:r>
              <a:rPr lang="zh-CN" altLang="en-US" sz="105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050" dirty="0"/>
              <a:t>①</a:t>
            </a:r>
            <a:r>
              <a:rPr lang="zh-CN" altLang="en-US" sz="1050" dirty="0">
                <a:latin typeface="+mn-ea"/>
              </a:rPr>
              <a:t>前期压力位减仓 ②捕捞季节死叉减仓 </a:t>
            </a:r>
            <a:r>
              <a:rPr lang="en-US" altLang="zh-CN" sz="1050" dirty="0">
                <a:latin typeface="+mn-ea"/>
              </a:rPr>
              <a:t>③ </a:t>
            </a:r>
            <a:r>
              <a:rPr lang="zh-CN" altLang="en-US" sz="1050" dirty="0">
                <a:latin typeface="+mn-ea"/>
              </a:rPr>
              <a:t>神奇第一色阶绿柱离场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266998-48A6-FF59-9196-F4723D7F5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20" y="756904"/>
            <a:ext cx="10324160" cy="47910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1296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1144</Words>
  <Application>Microsoft Office PowerPoint</Application>
  <PresentationFormat>宽屏</PresentationFormat>
  <Paragraphs>144</Paragraphs>
  <Slides>12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137</cp:revision>
  <dcterms:created xsi:type="dcterms:W3CDTF">2023-08-09T12:44:00Z</dcterms:created>
  <dcterms:modified xsi:type="dcterms:W3CDTF">2025-02-21T01:29:00Z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2052-12.1.0.18543</vt:lpwstr>
  </property>
</Properties>
</file>