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328" r:id="rId3"/>
    <p:sldId id="4517" r:id="rId4"/>
    <p:sldId id="4513" r:id="rId6"/>
    <p:sldId id="4515" r:id="rId7"/>
    <p:sldId id="4492" r:id="rId8"/>
    <p:sldId id="4514" r:id="rId9"/>
    <p:sldId id="4512" r:id="rId10"/>
    <p:sldId id="270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8"/>
      </p:cViewPr>
      <p:guideLst>
        <p:guide orient="horz" pos="2185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3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8.xml"/><Relationship Id="rId2" Type="http://schemas.openxmlformats.org/officeDocument/2006/relationships/image" Target="../media/image5.png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0.xml"/><Relationship Id="rId2" Type="http://schemas.openxmlformats.org/officeDocument/2006/relationships/image" Target="../media/image6.png"/><Relationship Id="rId1" Type="http://schemas.openxmlformats.org/officeDocument/2006/relationships/tags" Target="../tags/tag19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2.xml"/><Relationship Id="rId2" Type="http://schemas.openxmlformats.org/officeDocument/2006/relationships/image" Target="../media/image7.png"/><Relationship Id="rId1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2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6.xml"/><Relationship Id="rId2" Type="http://schemas.openxmlformats.org/officeDocument/2006/relationships/image" Target="../media/image12.png"/><Relationship Id="rId1" Type="http://schemas.openxmlformats.org/officeDocument/2006/relationships/tags" Target="../tags/tag25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image" Target="../media/image13.png"/><Relationship Id="rId3" Type="http://schemas.openxmlformats.org/officeDocument/2006/relationships/tags" Target="../tags/tag28.xml"/><Relationship Id="rId2" Type="http://schemas.openxmlformats.org/officeDocument/2006/relationships/image" Target="../media/image1.png"/><Relationship Id="rId1" Type="http://schemas.openxmlformats.org/officeDocument/2006/relationships/tags" Target="../tags/tag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 dirty="0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8995" y="2129155"/>
            <a:ext cx="105810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8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L2</a:t>
            </a:r>
            <a:r>
              <a:rPr lang="zh-CN" altLang="en-US" sz="8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探主力 </a:t>
            </a:r>
            <a:endParaRPr lang="zh-CN" sz="8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8"/>
            <a:ext cx="4620470" cy="374408"/>
            <a:chOff x="7093" y="6616"/>
            <a:chExt cx="7859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82881" cy="381327"/>
            <a:chOff x="10918" y="5734"/>
            <a:chExt cx="5073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14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2025.6.25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消息面</a:t>
            </a:r>
            <a:r>
              <a:rPr lang="en-US" alt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-</a:t>
            </a: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利好</a:t>
            </a:r>
            <a:endParaRPr lang="zh-CN" altLang="en-US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29880" y="914400"/>
            <a:ext cx="3423920" cy="49847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19785" y="2223770"/>
            <a:ext cx="11019790" cy="31343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、外部风险短期缓和，为市场营造相对稳定的外部环境；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、美联储降息预期强化，全球流动性宽松预期进一步升温；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9.3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大阅兵官宣落地，重大事件催化市场风险偏好提升</a:t>
            </a:r>
            <a:r>
              <a:rPr lang="zh-CN" altLang="en-US" sz="2400"/>
              <a:t>；</a:t>
            </a:r>
            <a:endParaRPr lang="zh-CN" altLang="en-US" sz="2400"/>
          </a:p>
          <a:p>
            <a:endParaRPr lang="en-US" altLang="zh-CN" sz="2400"/>
          </a:p>
          <a:p>
            <a:r>
              <a:rPr lang="en-US" altLang="zh-CN" sz="2400"/>
              <a:t>4</a:t>
            </a:r>
            <a:r>
              <a:rPr lang="zh-CN" altLang="en-US" sz="2400"/>
              <a:t>、央行等六部门：《关于金融支持提振和扩大消费的指导意见》创新适应家庭财富管理需求的金融产品</a:t>
            </a:r>
            <a:r>
              <a:rPr lang="en-US" altLang="zh-CN" sz="2400"/>
              <a:t> </a:t>
            </a:r>
            <a:r>
              <a:rPr lang="zh-CN" altLang="en-US" sz="2400"/>
              <a:t>提高居民财产性收入</a:t>
            </a:r>
            <a:endParaRPr lang="zh-CN" altLang="en-US" sz="2400"/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大盘分析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0530" y="5292090"/>
            <a:ext cx="10694670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趋势：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初步辅助线上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熊线上移   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资金：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流动资金</a:t>
            </a:r>
            <a:r>
              <a:rPr 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翻红（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1.6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万亿</a:t>
            </a:r>
            <a:r>
              <a:rPr 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横向样本统计：短线上攻向上，中线上攻趋势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向上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endParaRPr lang="en-US" altLang="zh-CN" sz="1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策略：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成交量就是胆量，聚焦合力最强的方向。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30" y="815340"/>
            <a:ext cx="11164570" cy="427101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板块龙虎</a:t>
            </a:r>
            <a:endParaRPr 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362190" y="1056640"/>
            <a:ext cx="4533900" cy="48590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1300"/>
              <a:t>1</a:t>
            </a:r>
            <a:r>
              <a:rPr lang="zh-CN" altLang="en-US" sz="1300"/>
              <a:t>、固态电池：</a:t>
            </a:r>
            <a:endParaRPr lang="zh-CN" altLang="en-US" sz="1300"/>
          </a:p>
          <a:p>
            <a:r>
              <a:rPr lang="zh-CN" altLang="en-US" sz="1300"/>
              <a:t>多游资聚焦，国轩高科获机构</a:t>
            </a:r>
            <a:r>
              <a:rPr lang="en-US" altLang="zh-CN" sz="1300"/>
              <a:t>+</a:t>
            </a:r>
            <a:r>
              <a:rPr lang="zh-CN" altLang="en-US" sz="1300"/>
              <a:t>游资（陈小群买</a:t>
            </a:r>
            <a:r>
              <a:rPr lang="en-US" altLang="zh-CN" sz="1300"/>
              <a:t>3.08 </a:t>
            </a:r>
            <a:r>
              <a:rPr lang="zh-CN" altLang="en-US" sz="1300"/>
              <a:t>亿）合力，说明是资金博弈核心板块，热度高。</a:t>
            </a:r>
            <a:endParaRPr lang="zh-CN" altLang="en-US" sz="1300"/>
          </a:p>
          <a:p>
            <a:endParaRPr lang="zh-CN" altLang="en-US" sz="1300"/>
          </a:p>
          <a:p>
            <a:r>
              <a:rPr lang="en-US" altLang="zh-CN" sz="1300"/>
              <a:t>2</a:t>
            </a:r>
            <a:r>
              <a:rPr lang="zh-CN" altLang="en-US" sz="1300"/>
              <a:t>、金融科技：</a:t>
            </a:r>
            <a:endParaRPr lang="zh-CN" altLang="en-US" sz="1300"/>
          </a:p>
          <a:p>
            <a:r>
              <a:rPr lang="zh-CN" altLang="en-US" sz="1300"/>
              <a:t>机构</a:t>
            </a:r>
            <a:r>
              <a:rPr lang="en-US" altLang="zh-CN" sz="1300"/>
              <a:t>+</a:t>
            </a:r>
            <a:r>
              <a:rPr lang="zh-CN" altLang="en-US" sz="1300"/>
              <a:t>游资协同做多</a:t>
            </a:r>
            <a:r>
              <a:rPr lang="en-US" altLang="zh-CN" sz="1300"/>
              <a:t>--</a:t>
            </a:r>
            <a:r>
              <a:rPr lang="zh-CN" altLang="en-US" sz="1300"/>
              <a:t>机构净买入指南针</a:t>
            </a:r>
            <a:r>
              <a:rPr lang="en-US" altLang="zh-CN" sz="1300"/>
              <a:t>2.51</a:t>
            </a:r>
            <a:r>
              <a:rPr lang="zh-CN" altLang="en-US" sz="1300"/>
              <a:t>亿，陈小群买指南针</a:t>
            </a:r>
            <a:r>
              <a:rPr lang="en-US" altLang="zh-CN" sz="1300"/>
              <a:t>2.24</a:t>
            </a:r>
            <a:r>
              <a:rPr lang="zh-CN" altLang="en-US" sz="1300"/>
              <a:t>亿；板块逻辑受认可，资金合力强。</a:t>
            </a:r>
            <a:endParaRPr lang="zh-CN" altLang="en-US" sz="1300"/>
          </a:p>
          <a:p>
            <a:endParaRPr lang="zh-CN" altLang="en-US" sz="1300"/>
          </a:p>
          <a:p>
            <a:r>
              <a:rPr lang="en-US" altLang="zh-CN" sz="1300"/>
              <a:t>3</a:t>
            </a:r>
            <a:r>
              <a:rPr lang="zh-CN" altLang="en-US" sz="1300"/>
              <a:t>、区块链：</a:t>
            </a:r>
            <a:endParaRPr lang="zh-CN" altLang="en-US" sz="1300"/>
          </a:p>
          <a:p>
            <a:r>
              <a:rPr lang="zh-CN" altLang="en-US" sz="1300"/>
              <a:t>陈小群卖恒宝股份（</a:t>
            </a:r>
            <a:r>
              <a:rPr lang="en-US" altLang="zh-CN" sz="1300"/>
              <a:t>1.22</a:t>
            </a:r>
            <a:r>
              <a:rPr lang="zh-CN" altLang="en-US" sz="1300"/>
              <a:t>亿），消闲派买海联金汇（</a:t>
            </a:r>
            <a:r>
              <a:rPr lang="en-US" altLang="zh-CN" sz="1300"/>
              <a:t>4261</a:t>
            </a:r>
            <a:r>
              <a:rPr lang="zh-CN" altLang="en-US" sz="1300"/>
              <a:t>万），流沙河买恒宝股份（</a:t>
            </a:r>
            <a:r>
              <a:rPr lang="en-US" altLang="zh-CN" sz="1300"/>
              <a:t>6091</a:t>
            </a:r>
            <a:r>
              <a:rPr lang="zh-CN" altLang="en-US" sz="1300"/>
              <a:t>万），佛山系卖海联金汇（</a:t>
            </a:r>
            <a:r>
              <a:rPr lang="en-US" altLang="zh-CN" sz="1300"/>
              <a:t>5981</a:t>
            </a:r>
            <a:r>
              <a:rPr lang="zh-CN" altLang="en-US" sz="1300"/>
              <a:t>万）。分歧明显，资金博弈，留意核心个股（恒宝股份、海联金汇）</a:t>
            </a:r>
            <a:r>
              <a:rPr lang="" altLang="en-US" sz="1300"/>
              <a:t> </a:t>
            </a:r>
            <a:r>
              <a:rPr lang="zh-CN" altLang="en-US" sz="1300"/>
              <a:t>资金承接力。</a:t>
            </a:r>
            <a:endParaRPr lang="zh-CN" altLang="en-US" sz="1300"/>
          </a:p>
          <a:p>
            <a:endParaRPr lang="zh-CN" altLang="en-US" sz="1300"/>
          </a:p>
          <a:p>
            <a:r>
              <a:rPr lang="en-US" altLang="zh-CN" sz="1300"/>
              <a:t>4</a:t>
            </a:r>
            <a:r>
              <a:rPr lang="zh-CN" altLang="en-US" sz="1300"/>
              <a:t>、芯片：陈小群（</a:t>
            </a:r>
            <a:r>
              <a:rPr lang="en-US" altLang="zh-CN" sz="1300"/>
              <a:t>9482</a:t>
            </a:r>
            <a:r>
              <a:rPr lang="zh-CN" altLang="en-US" sz="1300"/>
              <a:t>万）、消闲派（</a:t>
            </a:r>
            <a:r>
              <a:rPr lang="en-US" altLang="zh-CN" sz="1300"/>
              <a:t>8564</a:t>
            </a:r>
            <a:r>
              <a:rPr lang="zh-CN" altLang="en-US" sz="1300"/>
              <a:t>万）、中山东路（</a:t>
            </a:r>
            <a:r>
              <a:rPr lang="en-US" altLang="zh-CN" sz="1300"/>
              <a:t>5000</a:t>
            </a:r>
            <a:r>
              <a:rPr lang="zh-CN" altLang="en-US" sz="1300"/>
              <a:t>万）布局台基股份，有游资合力布局，具备一定热度。</a:t>
            </a:r>
            <a:endParaRPr lang="zh-CN" altLang="en-US" sz="1300"/>
          </a:p>
          <a:p>
            <a:endParaRPr lang="zh-CN" altLang="en-US" sz="1300"/>
          </a:p>
          <a:p>
            <a:r>
              <a:rPr lang="en-US" altLang="zh-CN" sz="1300"/>
              <a:t>5</a:t>
            </a:r>
            <a:r>
              <a:rPr lang="zh-CN" altLang="en-US" sz="1300"/>
              <a:t>、军工：成都系、中山东路、涉及建设工业、万里马、北方长龙，有买有卖，存在资金博弈，热度尚可。</a:t>
            </a:r>
            <a:endParaRPr lang="zh-CN" altLang="en-US" sz="1300"/>
          </a:p>
          <a:p>
            <a:endParaRPr lang="zh-CN" altLang="en-US" sz="1300"/>
          </a:p>
          <a:p>
            <a:r>
              <a:rPr lang="zh-CN" altLang="en-US" sz="1300"/>
              <a:t>整体看来，热门板块（</a:t>
            </a:r>
            <a:r>
              <a:rPr lang="zh-CN" altLang="en-US" sz="1300">
                <a:solidFill>
                  <a:srgbClr val="FF0000"/>
                </a:solidFill>
              </a:rPr>
              <a:t>固态电池、金融科技</a:t>
            </a:r>
            <a:r>
              <a:rPr lang="zh-CN" altLang="en-US" sz="1300"/>
              <a:t>等</a:t>
            </a:r>
            <a:r>
              <a:rPr lang="en-US" altLang="zh-CN" sz="1300"/>
              <a:t> </a:t>
            </a:r>
            <a:r>
              <a:rPr lang="zh-CN" altLang="en-US" sz="1300"/>
              <a:t>）获多游资重金布局，如</a:t>
            </a:r>
            <a:r>
              <a:rPr lang="zh-CN" altLang="en-US" sz="1300">
                <a:solidFill>
                  <a:srgbClr val="FF0000"/>
                </a:solidFill>
              </a:rPr>
              <a:t>机构与知名陈小群合力参与国轩高科、指南针，带动板块情绪向上，市场有活跃做多力量。</a:t>
            </a:r>
            <a:endParaRPr lang="zh-CN" altLang="en-US" sz="1300">
              <a:solidFill>
                <a:srgbClr val="FF0000"/>
              </a:solidFill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15" y="871855"/>
            <a:ext cx="7089775" cy="52292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板块分析</a:t>
            </a:r>
            <a:endParaRPr 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08190" y="1200785"/>
            <a:ext cx="475932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35330" y="5734685"/>
            <a:ext cx="115227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大金融</a:t>
            </a:r>
            <a:r>
              <a:rPr lang="en-US" altLang="zh-CN"/>
              <a:t>/</a:t>
            </a:r>
            <a:r>
              <a:rPr lang="zh-CN" altLang="en-US"/>
              <a:t>金融科技是主导情绪加速，固态电池是共振主流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917575"/>
            <a:ext cx="11010900" cy="46304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55" y="3860800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7790" y="386016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6535420" y="6012180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/>
        </p:nvSpPr>
        <p:spPr>
          <a:xfrm>
            <a:off x="262255" y="601218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/>
        </p:nvSpPr>
        <p:spPr>
          <a:xfrm>
            <a:off x="6535420" y="342900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智能盯盘</a:t>
            </a:r>
            <a:r>
              <a:rPr lang="en-US" alt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——</a:t>
            </a: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选股</a:t>
            </a:r>
            <a:endParaRPr lang="en-US" alt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29880" y="914400"/>
            <a:ext cx="3947795" cy="49847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搜索板块名称</a:t>
            </a:r>
            <a:r>
              <a:rPr lang="en-US" altLang="zh-CN"/>
              <a:t>--</a:t>
            </a:r>
            <a:r>
              <a:rPr lang="zh-CN"/>
              <a:t>固态电池、金融科技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可选指标：</a:t>
            </a:r>
            <a:endParaRPr lang="zh-CN" altLang="en-US"/>
          </a:p>
          <a:p>
            <a:r>
              <a:rPr lang="zh-CN" altLang="en-US"/>
              <a:t>流动资金</a:t>
            </a:r>
            <a:r>
              <a:rPr lang="en-US" altLang="zh-CN"/>
              <a:t>3</a:t>
            </a:r>
            <a:r>
              <a:rPr lang="zh-CN" altLang="en-US"/>
              <a:t>天翻红</a:t>
            </a:r>
            <a:endParaRPr lang="zh-CN" altLang="en-US"/>
          </a:p>
          <a:p>
            <a:endParaRPr lang="zh-CN" altLang="en-US"/>
          </a:p>
          <a:p>
            <a:r>
              <a:rPr lang="zh-CN">
                <a:sym typeface="+mn-ea"/>
              </a:rPr>
              <a:t>主力动向变紫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90" y="840105"/>
            <a:ext cx="7411085" cy="51752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我司所有工作人员均不允许推荐股票、不允许承诺收益、不允许代客理财、不允许合作分成、不允许私下收款，如您发现有任何违规行为，请立即拨打400-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9088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1.xml><?xml version="1.0" encoding="utf-8"?>
<p:tagLst xmlns:p="http://schemas.openxmlformats.org/presentationml/2006/main">
  <p:tag name="COMMONDATA" val="eyJoZGlkIjoiY2VjMWU5MTk5OGQyZDRjNDI5M2FkMjMzMDk5YzdjNmI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1045</Words>
  <Application>WPS 演示</Application>
  <PresentationFormat>宽屏</PresentationFormat>
  <Paragraphs>99</Paragraphs>
  <Slides>8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3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思源黑体 CN Regular</vt:lpstr>
      <vt:lpstr>思源黑体 CN Light</vt:lpstr>
      <vt:lpstr>思源黑体 CN Normal</vt:lpstr>
      <vt:lpstr>微软雅黑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曾文龙</cp:lastModifiedBy>
  <cp:revision>246</cp:revision>
  <dcterms:created xsi:type="dcterms:W3CDTF">2024-01-18T12:59:00Z</dcterms:created>
  <dcterms:modified xsi:type="dcterms:W3CDTF">2025-06-25T12:47:18Z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F586678F8518483FA3BECE1C5F71FF52_13</vt:lpwstr>
  </property>
  <property fmtid="{D5CDD505-2E9C-101B-9397-08002B2CF9AE}" pid="3" name="KSOProductBuildVer">
    <vt:lpwstr>2052-12.1.0.21541</vt:lpwstr>
  </property>
</Properties>
</file>