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328" r:id="rId3"/>
    <p:sldId id="4513" r:id="rId4"/>
    <p:sldId id="4515" r:id="rId6"/>
    <p:sldId id="4492" r:id="rId7"/>
    <p:sldId id="4514" r:id="rId8"/>
    <p:sldId id="4512" r:id="rId9"/>
    <p:sldId id="270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5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08"/>
      </p:cViewPr>
      <p:guideLst>
        <p:guide orient="horz" pos="2185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29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5.png"/><Relationship Id="rId1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8.xml"/><Relationship Id="rId2" Type="http://schemas.openxmlformats.org/officeDocument/2006/relationships/image" Target="../media/image6.png"/><Relationship Id="rId1" Type="http://schemas.openxmlformats.org/officeDocument/2006/relationships/tags" Target="../tags/tag1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0.xml"/><Relationship Id="rId2" Type="http://schemas.openxmlformats.org/officeDocument/2006/relationships/image" Target="../media/image7.png"/><Relationship Id="rId1" Type="http://schemas.openxmlformats.org/officeDocument/2006/relationships/tags" Target="../tags/tag19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2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21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4.xml"/><Relationship Id="rId2" Type="http://schemas.openxmlformats.org/officeDocument/2006/relationships/image" Target="../media/image12.png"/><Relationship Id="rId1" Type="http://schemas.openxmlformats.org/officeDocument/2006/relationships/tags" Target="../tags/tag23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image" Target="../media/image13.png"/><Relationship Id="rId3" Type="http://schemas.openxmlformats.org/officeDocument/2006/relationships/tags" Target="../tags/tag26.xml"/><Relationship Id="rId2" Type="http://schemas.openxmlformats.org/officeDocument/2006/relationships/image" Target="../media/image1.png"/><Relationship Id="rId1" Type="http://schemas.openxmlformats.org/officeDocument/2006/relationships/tags" Target="../tags/tag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 dirty="0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48995" y="2129155"/>
            <a:ext cx="105810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8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良性分歧</a:t>
            </a:r>
            <a:r>
              <a:rPr lang="zh-CN" altLang="en-US" sz="8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 </a:t>
            </a:r>
            <a:endParaRPr lang="zh-CN" sz="8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85648"/>
            <a:ext cx="4620470" cy="374408"/>
            <a:chOff x="7093" y="6616"/>
            <a:chExt cx="7859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A1120620070001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82881" cy="381327"/>
            <a:chOff x="10918" y="5734"/>
            <a:chExt cx="5073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14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2025.6.26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大盘分析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0530" y="5292090"/>
            <a:ext cx="4170680" cy="953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趋势：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初步辅助线上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熊线上移   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资金：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流动资金</a:t>
            </a:r>
            <a:r>
              <a:rPr 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翻红（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1.58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万亿</a:t>
            </a:r>
            <a:r>
              <a:rPr 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横向样本统计：短线上攻向上，中线上攻趋势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向上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1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endParaRPr lang="en-US" altLang="zh-CN" sz="14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策略：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成交量就是胆量，聚焦合力最强的方向。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968375"/>
            <a:ext cx="11106150" cy="398018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4860925" y="4861560"/>
            <a:ext cx="7052945" cy="138366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平均股价指标良好即良性调整，周五将成为市场走势的关键分水岭。</a:t>
            </a:r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若指数收出大阳线，这将是市场开启新一轮向上进攻行情的强烈信号；若仅收出小阳线，只要量能能够持续维持在</a:t>
            </a:r>
            <a:r>
              <a:rPr lang="en-US" altLang="zh-CN"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1.5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万亿元以上，市场大概率将延续震荡上行的节奏；反之，若指数收阴，则需警惕短期风险，及时控制仓位以规避潜在回调。</a:t>
            </a:r>
            <a:r>
              <a:rPr lang="en-US" altLang="zh-CN"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​</a:t>
            </a:r>
            <a:endParaRPr lang="en-US" altLang="zh-CN" sz="1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板块龙虎</a:t>
            </a:r>
            <a:endParaRPr 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362190" y="1337945"/>
            <a:ext cx="4533900" cy="48590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1300" b="1">
                <a:solidFill>
                  <a:schemeClr val="tx1"/>
                </a:solidFill>
              </a:rPr>
              <a:t>券商：国盛金控获作手新一、陈小群买入，宁波桑田路做</a:t>
            </a:r>
            <a:r>
              <a:rPr lang="en-US" altLang="zh-CN" sz="1300" b="1">
                <a:solidFill>
                  <a:schemeClr val="tx1"/>
                </a:solidFill>
              </a:rPr>
              <a:t>T</a:t>
            </a:r>
            <a:r>
              <a:rPr lang="zh-CN" altLang="en-US" sz="1300" b="1">
                <a:solidFill>
                  <a:schemeClr val="tx1"/>
                </a:solidFill>
              </a:rPr>
              <a:t>，板块获游资关注。行情启动常伴随券商异动，游资布局或博弈指数</a:t>
            </a:r>
            <a:r>
              <a:rPr lang="en-US" altLang="zh-CN" sz="1300" b="1">
                <a:solidFill>
                  <a:schemeClr val="tx1"/>
                </a:solidFill>
              </a:rPr>
              <a:t>/</a:t>
            </a:r>
            <a:r>
              <a:rPr lang="zh-CN" altLang="en-US" sz="1300" b="1">
                <a:solidFill>
                  <a:schemeClr val="tx1"/>
                </a:solidFill>
              </a:rPr>
              <a:t>板块性机会，反映对市场阶段性拉升预期。</a:t>
            </a:r>
            <a:endParaRPr lang="zh-CN" altLang="en-US" sz="1300" b="1">
              <a:solidFill>
                <a:schemeClr val="tx1"/>
              </a:solidFill>
            </a:endParaRPr>
          </a:p>
          <a:p>
            <a:endParaRPr lang="zh-CN" altLang="en-US" sz="1300" b="1">
              <a:solidFill>
                <a:schemeClr val="tx1"/>
              </a:solidFill>
            </a:endParaRPr>
          </a:p>
          <a:p>
            <a:r>
              <a:rPr lang="zh-CN" altLang="en-US" sz="1300" b="1">
                <a:solidFill>
                  <a:schemeClr val="tx1"/>
                </a:solidFill>
              </a:rPr>
              <a:t>军工：建设工业、北方导航、湖南天雁、北方长龙，多游资参与买卖。买盘主导说明军工有事件催化或资金抱团，卖盘存在是部分资金短期止盈，整体热度较高。</a:t>
            </a:r>
            <a:endParaRPr lang="zh-CN" altLang="en-US" sz="1300" b="1">
              <a:solidFill>
                <a:schemeClr val="tx1"/>
              </a:solidFill>
            </a:endParaRPr>
          </a:p>
          <a:p>
            <a:endParaRPr lang="zh-CN" altLang="en-US" sz="1300" b="1">
              <a:solidFill>
                <a:schemeClr val="tx1"/>
              </a:solidFill>
            </a:endParaRPr>
          </a:p>
          <a:p>
            <a:r>
              <a:rPr lang="zh-CN" altLang="en-US" sz="1300" b="1">
                <a:solidFill>
                  <a:schemeClr val="tx1"/>
                </a:solidFill>
              </a:rPr>
              <a:t>固态电池：诺德股份获毛老板、陈小群买入，消闲派卖出。大额买入凸显板块吸引力，资金博弈技术迭代或产业落地，分歧在于部分资金获利了结，长期逻辑受关注。</a:t>
            </a:r>
            <a:endParaRPr lang="zh-CN" altLang="en-US" sz="1300" b="1">
              <a:solidFill>
                <a:schemeClr val="tx1"/>
              </a:solidFill>
            </a:endParaRPr>
          </a:p>
          <a:p>
            <a:endParaRPr lang="zh-CN" altLang="en-US" sz="1300" b="1">
              <a:solidFill>
                <a:schemeClr val="tx1"/>
              </a:solidFill>
            </a:endParaRPr>
          </a:p>
          <a:p>
            <a:r>
              <a:rPr lang="zh-CN" altLang="en-US" sz="1300" b="1">
                <a:solidFill>
                  <a:schemeClr val="tx1"/>
                </a:solidFill>
              </a:rPr>
              <a:t>区块链：买入京北方、爱建集团、信安世纪、海南华铁；天晟新材（卖出</a:t>
            </a:r>
            <a:r>
              <a:rPr lang="en-US" altLang="zh-CN" sz="1300" b="1">
                <a:solidFill>
                  <a:schemeClr val="tx1"/>
                </a:solidFill>
              </a:rPr>
              <a:t>3885</a:t>
            </a:r>
            <a:r>
              <a:rPr lang="zh-CN" altLang="en-US" sz="1300" b="1">
                <a:solidFill>
                  <a:schemeClr val="tx1"/>
                </a:solidFill>
              </a:rPr>
              <a:t>万），买盘分散但有一定规模，板块受政策</a:t>
            </a:r>
            <a:r>
              <a:rPr lang="en-US" altLang="zh-CN" sz="1300" b="1">
                <a:solidFill>
                  <a:schemeClr val="tx1"/>
                </a:solidFill>
              </a:rPr>
              <a:t>/</a:t>
            </a:r>
            <a:r>
              <a:rPr lang="zh-CN" altLang="en-US" sz="1300" b="1">
                <a:solidFill>
                  <a:schemeClr val="tx1"/>
                </a:solidFill>
              </a:rPr>
              <a:t>题材驱动，游资尝试挖掘补涨或核心标的，存在轮动炒作特征。</a:t>
            </a:r>
            <a:endParaRPr lang="zh-CN" altLang="en-US" sz="1300" b="1">
              <a:solidFill>
                <a:schemeClr val="tx1"/>
              </a:solidFill>
            </a:endParaRPr>
          </a:p>
          <a:p>
            <a:endParaRPr lang="en-US" altLang="zh-CN" sz="1300" b="1">
              <a:solidFill>
                <a:schemeClr val="tx1"/>
              </a:solidFill>
            </a:endParaRPr>
          </a:p>
          <a:p>
            <a:r>
              <a:rPr lang="zh-CN" altLang="en-US" sz="1300" b="1">
                <a:solidFill>
                  <a:schemeClr val="tx1"/>
                </a:solidFill>
              </a:rPr>
              <a:t>整体判断：主线板块（军工、固态电池、券商）支撑市场热度，游资聚焦核心概念博弈，情绪偏积极但有分歧，属于题材轮动、资金抱团主线的行情阶段，可关注主线前排标的延续性，及新题材能否承接分流资金</a:t>
            </a:r>
            <a:r>
              <a:rPr lang="en-US" altLang="zh-CN" sz="1300" b="1">
                <a:solidFill>
                  <a:schemeClr val="tx1"/>
                </a:solidFill>
              </a:rPr>
              <a:t> </a:t>
            </a:r>
            <a:r>
              <a:rPr lang="zh-CN" altLang="en-US" sz="1300" b="1">
                <a:solidFill>
                  <a:schemeClr val="tx1"/>
                </a:solidFill>
              </a:rPr>
              <a:t>。</a:t>
            </a:r>
            <a:endParaRPr lang="zh-CN" altLang="en-US" sz="1300" b="1">
              <a:solidFill>
                <a:schemeClr val="tx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" y="888365"/>
            <a:ext cx="6984365" cy="53086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板块分析</a:t>
            </a:r>
            <a:endParaRPr 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08190" y="1200785"/>
            <a:ext cx="475932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35330" y="5458460"/>
            <a:ext cx="115227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板块进攻：军工、固态电池、大金融、稳定币、半导体，午后回落但亏钱效应不显，板块节奏偏轮动，</a:t>
            </a:r>
            <a:endParaRPr lang="zh-CN" altLang="en-US"/>
          </a:p>
          <a:p>
            <a:r>
              <a:rPr lang="zh-CN" altLang="en-US"/>
              <a:t>其中固态电池和大金融是市场情绪风向标。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1003300"/>
            <a:ext cx="10311765" cy="42970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62405" y="4127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L2-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主力资金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126" name="图片 123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7790" y="705485"/>
            <a:ext cx="5473065" cy="264033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369570" y="3345815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pPr marL="0" indent="0" algn="l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2000" i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流动资金：持续翻红，交易活跃</a:t>
            </a:r>
            <a:endParaRPr lang="zh-CN" altLang="en-US" sz="2000" i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55" y="708025"/>
            <a:ext cx="5441315" cy="26377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255" y="3860800"/>
            <a:ext cx="5441315" cy="2151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7790" y="3860165"/>
            <a:ext cx="5473065" cy="21520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6535420" y="6012180"/>
            <a:ext cx="62604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紫旗：净买额为正，机构游资合力拉升</a:t>
            </a:r>
            <a:endParaRPr lang="zh-CN" altLang="en-US" sz="2000"/>
          </a:p>
        </p:txBody>
      </p:sp>
      <p:sp>
        <p:nvSpPr>
          <p:cNvPr id="9" name="文本框 8"/>
          <p:cNvSpPr txBox="1"/>
          <p:nvPr/>
        </p:nvSpPr>
        <p:spPr>
          <a:xfrm>
            <a:off x="262255" y="6012180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主力控盘：主力资金筹码的锁仓意愿</a:t>
            </a:r>
            <a:endParaRPr lang="zh-CN" altLang="en-US" sz="2000"/>
          </a:p>
        </p:txBody>
      </p:sp>
      <p:sp>
        <p:nvSpPr>
          <p:cNvPr id="10" name="文本框 9"/>
          <p:cNvSpPr txBox="1"/>
          <p:nvPr/>
        </p:nvSpPr>
        <p:spPr>
          <a:xfrm>
            <a:off x="6535420" y="3429000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主力动向紫色：主力强势进场主导拉升</a:t>
            </a:r>
            <a:endParaRPr lang="zh-CN" altLang="en-US" sz="2000"/>
          </a:p>
        </p:txBody>
      </p:sp>
    </p:spTree>
    <p:custDataLst>
      <p:tags r:id="rId6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altLang="en-US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智能盯盘</a:t>
            </a:r>
            <a:r>
              <a:rPr lang="en-US" alt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——</a:t>
            </a:r>
            <a:r>
              <a:rPr lang="zh-CN" altLang="en-US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选股</a:t>
            </a:r>
            <a:endParaRPr lang="en-US" alt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29880" y="914400"/>
            <a:ext cx="3947795" cy="49847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搜索板块名称</a:t>
            </a:r>
            <a:r>
              <a:rPr lang="en-US" altLang="zh-CN"/>
              <a:t>--</a:t>
            </a:r>
            <a:r>
              <a:rPr lang="zh-CN"/>
              <a:t>固态电池、金融科技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可选指标：</a:t>
            </a:r>
            <a:endParaRPr lang="zh-CN" altLang="en-US"/>
          </a:p>
          <a:p>
            <a:r>
              <a:rPr lang="zh-CN" altLang="en-US"/>
              <a:t>流动资金</a:t>
            </a:r>
            <a:r>
              <a:rPr lang="en-US" altLang="zh-CN"/>
              <a:t>3</a:t>
            </a:r>
            <a:r>
              <a:rPr lang="zh-CN" altLang="en-US"/>
              <a:t>天翻红</a:t>
            </a:r>
            <a:endParaRPr lang="zh-CN" altLang="en-US"/>
          </a:p>
          <a:p>
            <a:endParaRPr lang="zh-CN" altLang="en-US"/>
          </a:p>
          <a:p>
            <a:r>
              <a:rPr lang="zh-CN">
                <a:sym typeface="+mn-ea"/>
              </a:rPr>
              <a:t>主力动向变紫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936625"/>
            <a:ext cx="6553200" cy="49853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我司所有工作人员均不允许推荐股票、不允许承诺收益、不允许代客理财、不允许合作分成、不允许私下收款，如您发现有任何违规行为，请立即拨打400-</a:t>
            </a:r>
            <a:r>
              <a: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9088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-</a:t>
            </a:r>
            <a:r>
              <a: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988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p="http://schemas.openxmlformats.org/presentationml/2006/main">
  <p:tag name="COMMONDATA" val="eyJoZGlkIjoiY2VjMWU5MTk5OGQyZDRjNDI5M2FkMjMzMDk5YzdjNmI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1080</Words>
  <Application>WPS 演示</Application>
  <PresentationFormat>宽屏</PresentationFormat>
  <Paragraphs>82</Paragraphs>
  <Slides>7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2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思源黑体 CN Regular</vt:lpstr>
      <vt:lpstr>思源黑体 CN Light</vt:lpstr>
      <vt:lpstr>思源黑体 CN Normal</vt:lpstr>
      <vt:lpstr>微软雅黑</vt:lpstr>
      <vt:lpstr>Calibri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曾文龙</cp:lastModifiedBy>
  <cp:revision>247</cp:revision>
  <dcterms:created xsi:type="dcterms:W3CDTF">2024-01-18T12:59:00Z</dcterms:created>
  <dcterms:modified xsi:type="dcterms:W3CDTF">2025-06-26T11:44:54Z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D8FA73E9DA494896BAE658EACC6C9245_13</vt:lpwstr>
  </property>
  <property fmtid="{D5CDD505-2E9C-101B-9397-08002B2CF9AE}" pid="3" name="KSOProductBuildVer">
    <vt:lpwstr>2052-12.1.0.21541</vt:lpwstr>
  </property>
</Properties>
</file>