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0" r:id="rId4"/>
    <p:sldId id="4513" r:id="rId6"/>
    <p:sldId id="4515" r:id="rId7"/>
    <p:sldId id="4492" r:id="rId8"/>
    <p:sldId id="4514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6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7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2.png"/><Relationship Id="rId3" Type="http://schemas.openxmlformats.org/officeDocument/2006/relationships/tags" Target="../tags/tag26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站上</a:t>
            </a:r>
            <a:r>
              <a:rPr lang="en-US" alt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3600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2025.7.24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牛市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5505" y="1427480"/>
            <a:ext cx="9841230" cy="51873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、当市场从漫长的下跌周期中初现反弹迹象时，多数人仍对反转持怀疑态度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——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牛市绝无可能到来的论调占据主流，资金也因此在场外保持观望姿态，不敢轻易入场。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​</a:t>
            </a:r>
            <a:endParaRPr lang="en-US" altLang="zh-CN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endParaRPr lang="en-US" altLang="zh-CN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随着行情一步步攀升，上涨趋势逐渐清晰，身边开始涌现盈利案例。再加上互联网上铺天盖地的乐观情绪渲染，人们的心态悄然松动：这次或许真的不一样，看来确实能赚到钱。犹豫中，资金开始试探性进场，市场热度慢慢升温。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​</a:t>
            </a:r>
            <a:endParaRPr lang="en-US" altLang="zh-CN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endParaRPr lang="en-US" altLang="zh-CN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、直到盈利效应彻底显现，所有人终于笃定：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这就是货真价实的牛市！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此时，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干就完了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的狂热情绪主导决策，资金如潮水般涌入市场。而当这种疯狂推升出巨大泡沫时，牛市的盛宴也终将落幕。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​</a:t>
            </a:r>
            <a:endParaRPr lang="en-US" altLang="zh-CN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endParaRPr lang="zh-CN" altLang="en-US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这一规律在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2020-2021 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年的市场中体现得尤为明显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—— </a:t>
            </a: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当时公募基金一经发行便轻松募集百亿规模，正是全民追涨的真实写照。</a:t>
            </a:r>
            <a:r>
              <a:rPr lang="en-US" altLang="zh-CN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​</a:t>
            </a:r>
            <a:endParaRPr lang="en-US" altLang="zh-CN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endParaRPr lang="en-US" altLang="zh-CN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ts val="600"/>
              </a:spcAft>
            </a:pPr>
            <a:r>
              <a:rPr lang="zh-CN" altLang="en-US" sz="1600" i="0">
                <a:solidFill>
                  <a:srgbClr val="1F232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对照当下的市场状态，大致正处于从第一阶段向第二阶段过渡的关键期：怀疑仍未完全消散，但试探性的资金已经开始打破沉默。</a:t>
            </a:r>
            <a:endParaRPr lang="zh-CN" altLang="en-US" sz="1600" i="0">
              <a:solidFill>
                <a:srgbClr val="1F2329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9335" y="5292090"/>
            <a:ext cx="11162665" cy="9658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辅助线上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熊线上移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1.84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龙虎情绪分歧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横向样本统计：短线上攻向上，中线上攻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策略：短期节奏注意，中期趋势向上，优选高控盘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。当指数进入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3616/3666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点区域之后短线压力会越来越大。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95" y="836930"/>
            <a:ext cx="9220835" cy="4325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72860" y="1415415"/>
            <a:ext cx="5172075" cy="3287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 b="1">
                <a:solidFill>
                  <a:schemeClr val="tx1"/>
                </a:solidFill>
              </a:rPr>
              <a:t>雅下水电站：多游资聚焦（陈小群、章盟主、流沙河、成都系、中山东路、宁波桑田路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），涉及中钨高新、西宁特钢、浙富控股、博云新材、中国电建、西藏旅游、南方路机等标的。买入端有陈小群、章盟主等大资金进场（如中钨高新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），但流沙河、成都系也有卖出（浙富控股、博云新材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），说明板块内部分化，资金博弈激烈，题材有一定热度但并非普涨。（主线）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海南本地股：成都系、中山东路、宁波桑田路均布局（神农种业、康芝药业、海航控股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），多为买入动作，且覆盖种业、医药、航空等细分，资金协同性强，板块受游资关注，或有区域政策</a:t>
            </a:r>
            <a:r>
              <a:rPr lang="en-US" altLang="zh-CN" sz="1300" b="1">
                <a:solidFill>
                  <a:schemeClr val="tx1"/>
                </a:solidFill>
              </a:rPr>
              <a:t> / </a:t>
            </a:r>
            <a:r>
              <a:rPr lang="zh-CN" altLang="en-US" sz="1300" b="1">
                <a:solidFill>
                  <a:schemeClr val="tx1"/>
                </a:solidFill>
              </a:rPr>
              <a:t>事件催化预期，情绪偏积极。（轮动）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稀土：章盟主、中山东路参与包钢股份，章盟主净买</a:t>
            </a:r>
            <a:r>
              <a:rPr lang="en-US" altLang="zh-CN" sz="1300" b="1">
                <a:solidFill>
                  <a:schemeClr val="tx1"/>
                </a:solidFill>
              </a:rPr>
              <a:t>1.37</a:t>
            </a:r>
            <a:r>
              <a:rPr lang="zh-CN" altLang="en-US" sz="1300" b="1">
                <a:solidFill>
                  <a:schemeClr val="tx1"/>
                </a:solidFill>
              </a:rPr>
              <a:t>亿，中山东路做</a:t>
            </a:r>
            <a:r>
              <a:rPr lang="en-US" altLang="zh-CN" sz="1300" b="1">
                <a:solidFill>
                  <a:schemeClr val="tx1"/>
                </a:solidFill>
              </a:rPr>
              <a:t> T</a:t>
            </a:r>
            <a:r>
              <a:rPr lang="zh-CN" altLang="en-US" sz="1300" b="1">
                <a:solidFill>
                  <a:schemeClr val="tx1"/>
                </a:solidFill>
              </a:rPr>
              <a:t>（买</a:t>
            </a:r>
            <a:r>
              <a:rPr lang="en-US" altLang="zh-CN" sz="1300" b="1">
                <a:solidFill>
                  <a:schemeClr val="tx1"/>
                </a:solidFill>
              </a:rPr>
              <a:t>1.01</a:t>
            </a:r>
            <a:r>
              <a:rPr lang="zh-CN" altLang="en-US" sz="1300" b="1">
                <a:solidFill>
                  <a:schemeClr val="tx1"/>
                </a:solidFill>
              </a:rPr>
              <a:t>亿、卖</a:t>
            </a:r>
            <a:r>
              <a:rPr lang="en-US" altLang="zh-CN" sz="1300" b="1">
                <a:solidFill>
                  <a:schemeClr val="tx1"/>
                </a:solidFill>
              </a:rPr>
              <a:t>9651</a:t>
            </a:r>
            <a:r>
              <a:rPr lang="zh-CN" altLang="en-US" sz="1300" b="1">
                <a:solidFill>
                  <a:schemeClr val="tx1"/>
                </a:solidFill>
              </a:rPr>
              <a:t>万），大资金持续关注，板块有资金沉淀，情绪偏强。</a:t>
            </a:r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锂矿</a:t>
            </a:r>
            <a:r>
              <a:rPr lang="en-US" altLang="zh-CN" sz="1300" b="1">
                <a:solidFill>
                  <a:schemeClr val="tx1"/>
                </a:solidFill>
              </a:rPr>
              <a:t>/</a:t>
            </a:r>
            <a:r>
              <a:rPr lang="zh-CN" altLang="en-US" sz="1300" b="1">
                <a:solidFill>
                  <a:schemeClr val="tx1"/>
                </a:solidFill>
              </a:rPr>
              <a:t>医药</a:t>
            </a:r>
            <a:r>
              <a:rPr lang="en-US" altLang="zh-CN" sz="1300" b="1">
                <a:solidFill>
                  <a:schemeClr val="tx1"/>
                </a:solidFill>
              </a:rPr>
              <a:t>/</a:t>
            </a:r>
            <a:r>
              <a:rPr lang="zh-CN" altLang="en-US" sz="1300" b="1">
                <a:solidFill>
                  <a:schemeClr val="tx1"/>
                </a:solidFill>
              </a:rPr>
              <a:t>券商：方新侠买天齐锂业（锂矿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）、成都系买智飞生物（医药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）、锦龙股份（券商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），均为单一游资布局，板块热度靠个别标的支撑，未形成集体效应，情绪相对一般。</a:t>
            </a:r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1117600"/>
            <a:ext cx="6015990" cy="46234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108190" y="2419350"/>
            <a:ext cx="4769485" cy="3288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雅下水电站板块阵型依然强劲，为主题炒作的领头羊！阵型不乱，整个市场情绪节奏就不会拐头回落。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今天领涨的有色、稀土永磁，再到低位医药医疗、金融，为最新的反内卷消息刺激。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1200785"/>
            <a:ext cx="6776720" cy="4506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Y2VjMWU5MTk5OGQyZDRjNDI5M2FkMjMzMDk5YzdjNm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WPS 演示</Application>
  <PresentationFormat>宽屏</PresentationFormat>
  <Paragraphs>79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259</cp:revision>
  <dcterms:created xsi:type="dcterms:W3CDTF">2024-01-18T12:59:00Z</dcterms:created>
  <dcterms:modified xsi:type="dcterms:W3CDTF">2025-07-24T12:44:05Z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9295B7DBC9CF4D9CA152AFA76616C631_13</vt:lpwstr>
  </property>
  <property fmtid="{D5CDD505-2E9C-101B-9397-08002B2CF9AE}" pid="3" name="KSOProductBuildVer">
    <vt:lpwstr>2052-12.1.0.21915</vt:lpwstr>
  </property>
</Properties>
</file>