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328" r:id="rId3"/>
    <p:sldId id="4521" r:id="rId4"/>
    <p:sldId id="4515" r:id="rId5"/>
    <p:sldId id="4492" r:id="rId7"/>
    <p:sldId id="4524" r:id="rId8"/>
    <p:sldId id="4514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13.png"/><Relationship Id="rId3" Type="http://schemas.openxmlformats.org/officeDocument/2006/relationships/tags" Target="../tags/tag26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首次急挫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2025.7.31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状态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4795" y="5925820"/>
            <a:ext cx="8041005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669925" y="5622290"/>
            <a:ext cx="968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短：短线上攻向下，平均股价新高，酝酿急挫</a:t>
            </a:r>
            <a:endParaRPr lang="zh-CN" altLang="en-US"/>
          </a:p>
          <a:p>
            <a:r>
              <a:rPr lang="zh-CN" altLang="en-US"/>
              <a:t>中：流动资金持续翻红，回踩辅助线还会有二次反弹确认</a:t>
            </a:r>
            <a:endParaRPr lang="zh-CN" alt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832485"/>
            <a:ext cx="10468610" cy="4608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6660" y="2063115"/>
            <a:ext cx="5172075" cy="3287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300" b="1">
                <a:solidFill>
                  <a:schemeClr val="tx1"/>
                </a:solidFill>
              </a:rPr>
              <a:t>医药：多游资参与（炒股养家、作手新一、佛山系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），但买卖呈现分歧</a:t>
            </a:r>
            <a:r>
              <a:rPr lang="en-US" altLang="zh-CN" sz="1300" b="1">
                <a:solidFill>
                  <a:schemeClr val="tx1"/>
                </a:solidFill>
              </a:rPr>
              <a:t> —— </a:t>
            </a:r>
            <a:r>
              <a:rPr lang="zh-CN" altLang="en-US" sz="1300" b="1">
                <a:solidFill>
                  <a:schemeClr val="tx1"/>
                </a:solidFill>
              </a:rPr>
              <a:t>既有德展健康、广生堂的买入，也有亚太药业的卖出。说明医药是资金反复博弈的方向，有反复脉冲、波段操作的特征，适合熟悉节奏的资金低吸高抛。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en-US" altLang="zh-CN" sz="1300" b="1">
                <a:solidFill>
                  <a:schemeClr val="tx1"/>
                </a:solidFill>
              </a:rPr>
              <a:t>AI</a:t>
            </a:r>
            <a:r>
              <a:rPr lang="zh-CN" altLang="en-US" sz="1300" b="1">
                <a:solidFill>
                  <a:schemeClr val="tx1"/>
                </a:solidFill>
              </a:rPr>
              <a:t>及关联：章盟主买</a:t>
            </a:r>
            <a:r>
              <a:rPr lang="en-US" altLang="zh-CN" sz="1300" b="1">
                <a:solidFill>
                  <a:schemeClr val="tx1"/>
                </a:solidFill>
              </a:rPr>
              <a:t>AI</a:t>
            </a:r>
            <a:r>
              <a:rPr lang="zh-CN" altLang="en-US" sz="1300" b="1">
                <a:solidFill>
                  <a:schemeClr val="tx1"/>
                </a:solidFill>
              </a:rPr>
              <a:t>智能体的易点天下（</a:t>
            </a:r>
            <a:r>
              <a:rPr lang="en-US" altLang="zh-CN" sz="1300" b="1">
                <a:solidFill>
                  <a:schemeClr val="tx1"/>
                </a:solidFill>
              </a:rPr>
              <a:t>1.31</a:t>
            </a:r>
            <a:r>
              <a:rPr lang="zh-CN" altLang="en-US" sz="1300" b="1">
                <a:solidFill>
                  <a:schemeClr val="tx1"/>
                </a:solidFill>
              </a:rPr>
              <a:t>亿），金额大、方向明确，说明</a:t>
            </a:r>
            <a:r>
              <a:rPr lang="en-US" altLang="zh-CN" sz="1300" b="1">
                <a:solidFill>
                  <a:schemeClr val="tx1"/>
                </a:solidFill>
              </a:rPr>
              <a:t> AI </a:t>
            </a:r>
            <a:r>
              <a:rPr lang="zh-CN" altLang="en-US" sz="1300" b="1">
                <a:solidFill>
                  <a:schemeClr val="tx1"/>
                </a:solidFill>
              </a:rPr>
              <a:t>作为弹性主线仍有大资金博弈；消闲派的</a:t>
            </a:r>
            <a:r>
              <a:rPr lang="en-US" altLang="zh-CN" sz="1300" b="1">
                <a:solidFill>
                  <a:schemeClr val="tx1"/>
                </a:solidFill>
              </a:rPr>
              <a:t> CPO</a:t>
            </a:r>
            <a:r>
              <a:rPr lang="zh-CN" altLang="en-US" sz="1300" b="1">
                <a:solidFill>
                  <a:schemeClr val="tx1"/>
                </a:solidFill>
              </a:rPr>
              <a:t>（汇绿生态）、</a:t>
            </a:r>
            <a:r>
              <a:rPr lang="en-US" altLang="zh-CN" sz="1300" b="1">
                <a:solidFill>
                  <a:schemeClr val="tx1"/>
                </a:solidFill>
              </a:rPr>
              <a:t>PCB </a:t>
            </a:r>
            <a:r>
              <a:rPr lang="zh-CN" altLang="en-US" sz="1300" b="1">
                <a:solidFill>
                  <a:schemeClr val="tx1"/>
                </a:solidFill>
              </a:rPr>
              <a:t>铜箔（诺德股份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），属于</a:t>
            </a:r>
            <a:r>
              <a:rPr lang="en-US" altLang="zh-CN" sz="1300" b="1">
                <a:solidFill>
                  <a:schemeClr val="tx1"/>
                </a:solidFill>
              </a:rPr>
              <a:t>AI</a:t>
            </a:r>
            <a:r>
              <a:rPr lang="zh-CN" altLang="en-US" sz="1300" b="1">
                <a:solidFill>
                  <a:schemeClr val="tx1"/>
                </a:solidFill>
              </a:rPr>
              <a:t>硬件</a:t>
            </a:r>
            <a:r>
              <a:rPr lang="en-US" altLang="zh-CN" sz="1300" b="1">
                <a:solidFill>
                  <a:schemeClr val="tx1"/>
                </a:solidFill>
              </a:rPr>
              <a:t>/</a:t>
            </a:r>
            <a:r>
              <a:rPr lang="zh-CN" altLang="en-US" sz="1300" b="1">
                <a:solidFill>
                  <a:schemeClr val="tx1"/>
                </a:solidFill>
              </a:rPr>
              <a:t>算力延伸，是</a:t>
            </a:r>
            <a:r>
              <a:rPr lang="en-US" altLang="zh-CN" sz="1300" b="1">
                <a:solidFill>
                  <a:schemeClr val="tx1"/>
                </a:solidFill>
              </a:rPr>
              <a:t>AI</a:t>
            </a:r>
            <a:r>
              <a:rPr lang="zh-CN" altLang="en-US" sz="1300" b="1">
                <a:solidFill>
                  <a:schemeClr val="tx1"/>
                </a:solidFill>
              </a:rPr>
              <a:t>分支的补涨尝试。</a:t>
            </a:r>
            <a:endParaRPr lang="zh-CN" altLang="en-US" sz="1300" b="1">
              <a:solidFill>
                <a:schemeClr val="tx1"/>
              </a:solidFill>
            </a:endParaRPr>
          </a:p>
          <a:p>
            <a:endParaRPr lang="zh-CN" altLang="en-US" sz="1300" b="1">
              <a:solidFill>
                <a:schemeClr val="tx1"/>
              </a:solidFill>
            </a:endParaRPr>
          </a:p>
          <a:p>
            <a:r>
              <a:rPr lang="zh-CN" altLang="en-US" sz="1300" b="1">
                <a:solidFill>
                  <a:schemeClr val="tx1"/>
                </a:solidFill>
              </a:rPr>
              <a:t>其余：雅下江水电站（西藏天路、南方路机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）、天然气（胜通能源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）、军工（恒宇信通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）、芯片（东芯股份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）等有零星异动，但资金分散、多为卖出（如中山东路卖芯片、军工</a:t>
            </a:r>
            <a:r>
              <a:rPr lang="en-US" altLang="zh-CN" sz="1300" b="1">
                <a:solidFill>
                  <a:schemeClr val="tx1"/>
                </a:solidFill>
              </a:rPr>
              <a:t> </a:t>
            </a:r>
            <a:r>
              <a:rPr lang="zh-CN" altLang="en-US" sz="1300" b="1">
                <a:solidFill>
                  <a:schemeClr val="tx1"/>
                </a:solidFill>
              </a:rPr>
              <a:t>），局部个股尝试。</a:t>
            </a:r>
            <a:endParaRPr lang="zh-CN" altLang="en-US" sz="1300" b="1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" y="849630"/>
            <a:ext cx="5669915" cy="51581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25005" y="3143250"/>
            <a:ext cx="4769485" cy="3288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资金进行了一定程度的高低切（医药和科技）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如果没有新逻辑，资金应该还是围绕医药、科技</a:t>
            </a:r>
            <a:r>
              <a:rPr lang="en-US" altLang="zh-CN"/>
              <a:t>-PCB</a:t>
            </a:r>
            <a:r>
              <a:rPr lang="zh-CN" altLang="en-US"/>
              <a:t>、</a:t>
            </a:r>
            <a:r>
              <a:rPr lang="en-US" altLang="zh-CN"/>
              <a:t>CPO</a:t>
            </a:r>
            <a:r>
              <a:rPr lang="zh-CN" altLang="en-US"/>
              <a:t>和雅下水电站。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05" y="1734820"/>
            <a:ext cx="6477000" cy="3750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000"/>
              <a:t>强势股上周周期多看右侧见顶信号：</a:t>
            </a:r>
            <a:endParaRPr lang="zh-CN" sz="2000"/>
          </a:p>
          <a:p>
            <a:endParaRPr lang="zh-CN" sz="2000"/>
          </a:p>
          <a:p>
            <a:r>
              <a:rPr lang="zh-CN" sz="2000"/>
              <a:t>初步走弱</a:t>
            </a:r>
            <a:r>
              <a:rPr lang="en-US" altLang="zh-CN" sz="2000"/>
              <a:t>--</a:t>
            </a:r>
            <a:r>
              <a:rPr lang="zh-CN" sz="2000"/>
              <a:t>成交量释放和大阴线</a:t>
            </a:r>
            <a:r>
              <a:rPr lang="en-US" altLang="zh-CN" sz="2000"/>
              <a:t>=</a:t>
            </a:r>
            <a:r>
              <a:rPr lang="zh-CN" altLang="en-US" sz="2000"/>
              <a:t>控盘松动，资金出货；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持续走弱</a:t>
            </a:r>
            <a:r>
              <a:rPr lang="en-US" altLang="zh-CN" sz="2000"/>
              <a:t>--</a:t>
            </a:r>
            <a:r>
              <a:rPr lang="zh-CN" altLang="en-US" sz="2000"/>
              <a:t>控盘减少、神奇色阶趋势与量能翻绿或者流动资金持续翻绿；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确定走弱</a:t>
            </a:r>
            <a:r>
              <a:rPr lang="en-US" altLang="zh-CN" sz="2000"/>
              <a:t>--</a:t>
            </a:r>
            <a:r>
              <a:rPr lang="zh-CN" altLang="en-US" sz="2000"/>
              <a:t>跌破智能辅助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节奏</a:t>
            </a:r>
            <a:r>
              <a:rPr lang="en-US" altLang="zh-CN" sz="2000"/>
              <a:t>--</a:t>
            </a:r>
            <a:r>
              <a:rPr lang="zh-CN" altLang="en-US" sz="2000"/>
              <a:t>上影线是放量的，代表振幅加大，共识分歧；</a:t>
            </a:r>
            <a:endParaRPr lang="zh-CN" altLang="en-US" sz="2000"/>
          </a:p>
          <a:p>
            <a:r>
              <a:rPr lang="zh-CN" altLang="en-US" sz="2000"/>
              <a:t>十字是缩量的，代表振幅降低，共识更容易达成；</a:t>
            </a:r>
            <a:endParaRPr lang="zh-CN" altLang="en-US" sz="2000"/>
          </a:p>
          <a:p>
            <a:r>
              <a:rPr lang="zh-CN" altLang="en-US" sz="2000"/>
              <a:t>上影线都是高抛的，十字都是低吸的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4008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Y2VjMWU5MTk5OGQyZDRjNDI5M2FkMjMzMDk5YzdjN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WPS 演示</Application>
  <PresentationFormat>宽屏</PresentationFormat>
  <Paragraphs>75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263</cp:revision>
  <dcterms:created xsi:type="dcterms:W3CDTF">2024-01-18T12:59:00Z</dcterms:created>
  <dcterms:modified xsi:type="dcterms:W3CDTF">2025-07-31T12:50:55Z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B5E48E2004E2408A9B3C2CB43B6BCE99_13</vt:lpwstr>
  </property>
  <property fmtid="{D5CDD505-2E9C-101B-9397-08002B2CF9AE}" pid="3" name="KSOProductBuildVer">
    <vt:lpwstr>2052-12.1.0.21915</vt:lpwstr>
  </property>
</Properties>
</file>