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4328" r:id="rId3"/>
    <p:sldId id="4513" r:id="rId4"/>
    <p:sldId id="4515" r:id="rId6"/>
    <p:sldId id="4492" r:id="rId7"/>
    <p:sldId id="4514" r:id="rId8"/>
    <p:sldId id="4519" r:id="rId9"/>
    <p:sldId id="4517" r:id="rId10"/>
    <p:sldId id="4518" r:id="rId11"/>
    <p:sldId id="270" r:id="rId12"/>
  </p:sldIdLst>
  <p:sldSz cx="12192000" cy="6858000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5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414" y="108"/>
      </p:cViewPr>
      <p:guideLst>
        <p:guide orient="horz" pos="2185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gs" Target="tags/tag33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E97641-2152-4774-8360-44780691E8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4F2145-BD71-46EC-B4BE-F31170F96B1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4F2145-BD71-46EC-B4BE-F31170F96B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tags" Target="../tags/tag1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 descr="组 2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39395" y="271780"/>
            <a:ext cx="11740515" cy="64566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image" Target="../media/image4.png"/><Relationship Id="rId15" Type="http://schemas.openxmlformats.org/officeDocument/2006/relationships/slideLayout" Target="../slideLayouts/slideLayout12.xml"/><Relationship Id="rId14" Type="http://schemas.openxmlformats.org/officeDocument/2006/relationships/tags" Target="../tags/tag14.xml"/><Relationship Id="rId13" Type="http://schemas.openxmlformats.org/officeDocument/2006/relationships/tags" Target="../tags/tag13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3.xml"/><Relationship Id="rId3" Type="http://schemas.openxmlformats.org/officeDocument/2006/relationships/tags" Target="../tags/tag16.xml"/><Relationship Id="rId2" Type="http://schemas.openxmlformats.org/officeDocument/2006/relationships/image" Target="../media/image5.png"/><Relationship Id="rId1" Type="http://schemas.openxmlformats.org/officeDocument/2006/relationships/tags" Target="../tags/tag15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3.xml"/><Relationship Id="rId3" Type="http://schemas.openxmlformats.org/officeDocument/2006/relationships/tags" Target="../tags/tag18.xml"/><Relationship Id="rId2" Type="http://schemas.openxmlformats.org/officeDocument/2006/relationships/image" Target="../media/image6.png"/><Relationship Id="rId1" Type="http://schemas.openxmlformats.org/officeDocument/2006/relationships/tags" Target="../tags/tag17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3.xml"/><Relationship Id="rId3" Type="http://schemas.openxmlformats.org/officeDocument/2006/relationships/tags" Target="../tags/tag20.xml"/><Relationship Id="rId2" Type="http://schemas.openxmlformats.org/officeDocument/2006/relationships/image" Target="../media/image7.png"/><Relationship Id="rId1" Type="http://schemas.openxmlformats.org/officeDocument/2006/relationships/tags" Target="../tags/tag19.xml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2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tags" Target="../tags/tag21.xml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24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tags" Target="../tags/tag23.xml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26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tags" Target="../tags/tag25.xml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13.xml"/><Relationship Id="rId3" Type="http://schemas.openxmlformats.org/officeDocument/2006/relationships/tags" Target="../tags/tag28.xml"/><Relationship Id="rId2" Type="http://schemas.openxmlformats.org/officeDocument/2006/relationships/image" Target="../media/image16.png"/><Relationship Id="rId1" Type="http://schemas.openxmlformats.org/officeDocument/2006/relationships/tags" Target="../tags/tag27.xml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3.xml"/><Relationship Id="rId6" Type="http://schemas.openxmlformats.org/officeDocument/2006/relationships/tags" Target="../tags/tag32.xml"/><Relationship Id="rId5" Type="http://schemas.openxmlformats.org/officeDocument/2006/relationships/tags" Target="../tags/tag31.xml"/><Relationship Id="rId4" Type="http://schemas.openxmlformats.org/officeDocument/2006/relationships/image" Target="../media/image17.png"/><Relationship Id="rId3" Type="http://schemas.openxmlformats.org/officeDocument/2006/relationships/tags" Target="../tags/tag30.xml"/><Relationship Id="rId2" Type="http://schemas.openxmlformats.org/officeDocument/2006/relationships/image" Target="../media/image1.png"/><Relationship Id="rId1" Type="http://schemas.openxmlformats.org/officeDocument/2006/relationships/tags" Target="../tags/tag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56225" y="776605"/>
            <a:ext cx="1524000" cy="3302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 dirty="0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48995" y="2129155"/>
            <a:ext cx="1058100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8000" dirty="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局部修复 </a:t>
            </a:r>
            <a:endParaRPr lang="zh-CN" sz="8000" dirty="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891915" y="3981450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898265" y="3981450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853815" y="3988435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902835" y="3976370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曾文龙</a:t>
            </a:r>
            <a:endParaRPr lang="zh-CN" altLang="en-US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3891915" y="4485648"/>
            <a:ext cx="4620470" cy="374408"/>
            <a:chOff x="7093" y="6616"/>
            <a:chExt cx="7859" cy="656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7859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16"/>
              <a:ext cx="4318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Light" panose="020B0300000000000000" charset="-122"/>
                  <a:sym typeface="+mn-ea"/>
                </a:rPr>
                <a:t>A1120620070001</a:t>
              </a:r>
              <a:endPara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170295" y="3982720"/>
            <a:ext cx="3082881" cy="381327"/>
            <a:chOff x="10918" y="5734"/>
            <a:chExt cx="5073" cy="668"/>
          </a:xfrm>
        </p:grpSpPr>
        <p:sp>
          <p:nvSpPr>
            <p:cNvPr id="27" name="矩形 26"/>
            <p:cNvSpPr/>
            <p:nvPr>
              <p:custDataLst>
                <p:tags r:id="rId10"/>
              </p:custDataLst>
            </p:nvPr>
          </p:nvSpPr>
          <p:spPr>
            <a:xfrm>
              <a:off x="10940" y="5734"/>
              <a:ext cx="3832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>
              <p:custDataLst>
                <p:tags r:id="rId11"/>
              </p:custDataLst>
            </p:nvPr>
          </p:nvSpPr>
          <p:spPr>
            <a:xfrm>
              <a:off x="10952" y="5734"/>
              <a:ext cx="1750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文本框 28"/>
            <p:cNvSpPr txBox="1"/>
            <p:nvPr>
              <p:custDataLst>
                <p:tags r:id="rId12"/>
              </p:custDataLst>
            </p:nvPr>
          </p:nvSpPr>
          <p:spPr>
            <a:xfrm>
              <a:off x="10918" y="575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课程日期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30" name="文本框 29"/>
            <p:cNvSpPr txBox="1"/>
            <p:nvPr>
              <p:custDataLst>
                <p:tags r:id="rId13"/>
              </p:custDataLst>
            </p:nvPr>
          </p:nvSpPr>
          <p:spPr>
            <a:xfrm>
              <a:off x="12714" y="5745"/>
              <a:ext cx="3277" cy="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700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2025.7.3</a:t>
              </a:r>
              <a:endParaRPr lang="en-US" altLang="zh-CN" sz="17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</p:spTree>
    <p:custDataLst>
      <p:tags r:id="rId14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875915" y="0"/>
            <a:ext cx="644017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大盘分析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029335" y="5292090"/>
            <a:ext cx="6065520" cy="9531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趋势：</a:t>
            </a: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初步辅助线上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熊线走平   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资金：</a:t>
            </a:r>
            <a:r>
              <a:rPr lang="zh-CN" altLang="en-US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流动资金</a:t>
            </a:r>
            <a:r>
              <a:rPr 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翻绿（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万亿</a:t>
            </a:r>
            <a:r>
              <a:rPr 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龙虎情绪活跃转分歧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横向样本统计：短线上攻向向下，中线上攻趋势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向上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en-US" sz="14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endParaRPr lang="en-US" altLang="zh-CN" sz="14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b="1" dirty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策略：强势震荡格局，高低切换，聚焦相对低位</a:t>
            </a:r>
            <a:r>
              <a:rPr lang="en-US" altLang="zh-CN" sz="1400" b="1" dirty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1400" b="1" dirty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资金翻红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335" y="901065"/>
            <a:ext cx="10133330" cy="439102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0" y="1"/>
            <a:ext cx="12191364" cy="7315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defRPr/>
            </a:pPr>
            <a:r>
              <a:rPr lang="zh-CN" sz="44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板块龙虎</a:t>
            </a:r>
            <a:endParaRPr lang="zh-CN" sz="4400" dirty="0">
              <a:solidFill>
                <a:srgbClr val="FFFFFF"/>
              </a:solidFill>
              <a:ea typeface="思源黑体 CN Medium" panose="020B0600000000000000" pitchFamily="34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678930" y="1545590"/>
            <a:ext cx="5172075" cy="485902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altLang="en-US" sz="1300" b="1">
                <a:solidFill>
                  <a:schemeClr val="tx1"/>
                </a:solidFill>
              </a:rPr>
              <a:t>区块链：多游资参与，消闲派卖安妮股份、成都系卖御银股份，陈小群买恒宝股份</a:t>
            </a:r>
            <a:r>
              <a:rPr lang="en-US" altLang="zh-CN" sz="1300" b="1">
                <a:solidFill>
                  <a:schemeClr val="tx1"/>
                </a:solidFill>
              </a:rPr>
              <a:t> </a:t>
            </a:r>
            <a:r>
              <a:rPr lang="zh-CN" altLang="en-US" sz="1300" b="1">
                <a:solidFill>
                  <a:schemeClr val="tx1"/>
                </a:solidFill>
              </a:rPr>
              <a:t>。有买有卖，资金分歧，有一定热度但并非一致看多。</a:t>
            </a:r>
            <a:endParaRPr lang="zh-CN" altLang="en-US" sz="1300" b="1">
              <a:solidFill>
                <a:schemeClr val="tx1"/>
              </a:solidFill>
            </a:endParaRPr>
          </a:p>
          <a:p>
            <a:endParaRPr lang="zh-CN" altLang="en-US" sz="1300" b="1">
              <a:solidFill>
                <a:schemeClr val="tx1"/>
              </a:solidFill>
            </a:endParaRPr>
          </a:p>
          <a:p>
            <a:r>
              <a:rPr lang="zh-CN" altLang="en-US" sz="1300" b="1">
                <a:solidFill>
                  <a:schemeClr val="tx1"/>
                </a:solidFill>
              </a:rPr>
              <a:t>军工：消闲派、中山东路都买西侧测试，两游资合计买入超</a:t>
            </a:r>
            <a:r>
              <a:rPr lang="en-US" altLang="zh-CN" sz="1300" b="1">
                <a:solidFill>
                  <a:schemeClr val="tx1"/>
                </a:solidFill>
              </a:rPr>
              <a:t>7000</a:t>
            </a:r>
            <a:r>
              <a:rPr lang="zh-CN" altLang="en-US" sz="1300" b="1">
                <a:solidFill>
                  <a:schemeClr val="tx1"/>
                </a:solidFill>
              </a:rPr>
              <a:t>万</a:t>
            </a:r>
            <a:r>
              <a:rPr lang="en-US" altLang="zh-CN" sz="1300" b="1">
                <a:solidFill>
                  <a:schemeClr val="tx1"/>
                </a:solidFill>
              </a:rPr>
              <a:t> </a:t>
            </a:r>
            <a:r>
              <a:rPr lang="zh-CN" altLang="en-US" sz="1300" b="1">
                <a:solidFill>
                  <a:schemeClr val="tx1"/>
                </a:solidFill>
              </a:rPr>
              <a:t>，资金合力，内部个股切换。</a:t>
            </a:r>
            <a:endParaRPr lang="zh-CN" altLang="en-US" sz="1300" b="1">
              <a:solidFill>
                <a:schemeClr val="tx1"/>
              </a:solidFill>
            </a:endParaRPr>
          </a:p>
          <a:p>
            <a:endParaRPr lang="zh-CN" altLang="en-US" sz="1300" b="1">
              <a:solidFill>
                <a:schemeClr val="tx1"/>
              </a:solidFill>
            </a:endParaRPr>
          </a:p>
          <a:p>
            <a:r>
              <a:rPr lang="zh-CN" altLang="en-US" sz="1300" b="1">
                <a:solidFill>
                  <a:schemeClr val="tx1"/>
                </a:solidFill>
              </a:rPr>
              <a:t>医药：消闲派买美诺华（三日）</a:t>
            </a:r>
            <a:r>
              <a:rPr lang="en-US" altLang="zh-CN" sz="1300" b="1">
                <a:solidFill>
                  <a:schemeClr val="tx1"/>
                </a:solidFill>
              </a:rPr>
              <a:t>4928</a:t>
            </a:r>
            <a:r>
              <a:rPr lang="zh-CN" altLang="en-US" sz="1300" b="1">
                <a:solidFill>
                  <a:schemeClr val="tx1"/>
                </a:solidFill>
              </a:rPr>
              <a:t>万，局部效应。</a:t>
            </a:r>
            <a:endParaRPr lang="zh-CN" altLang="en-US" sz="1300" b="1">
              <a:solidFill>
                <a:schemeClr val="tx1"/>
              </a:solidFill>
            </a:endParaRPr>
          </a:p>
          <a:p>
            <a:endParaRPr lang="zh-CN" altLang="en-US" sz="1300" b="1">
              <a:solidFill>
                <a:schemeClr val="tx1"/>
              </a:solidFill>
            </a:endParaRPr>
          </a:p>
          <a:p>
            <a:r>
              <a:rPr lang="zh-CN" altLang="en-US" sz="1300" b="1">
                <a:solidFill>
                  <a:schemeClr val="tx1"/>
                </a:solidFill>
              </a:rPr>
              <a:t>光伏：成都系买亿晶光电（三日）</a:t>
            </a:r>
            <a:r>
              <a:rPr lang="en-US" altLang="zh-CN" sz="1300" b="1">
                <a:solidFill>
                  <a:schemeClr val="tx1"/>
                </a:solidFill>
              </a:rPr>
              <a:t>2026 </a:t>
            </a:r>
            <a:r>
              <a:rPr lang="zh-CN" altLang="en-US" sz="1300" b="1">
                <a:solidFill>
                  <a:schemeClr val="tx1"/>
                </a:solidFill>
              </a:rPr>
              <a:t>万，局部效应，强度一般。</a:t>
            </a:r>
            <a:endParaRPr lang="zh-CN" altLang="en-US" sz="1300" b="1">
              <a:solidFill>
                <a:schemeClr val="tx1"/>
              </a:solidFill>
            </a:endParaRPr>
          </a:p>
          <a:p>
            <a:endParaRPr lang="zh-CN" altLang="en-US" sz="1300" b="1">
              <a:solidFill>
                <a:schemeClr val="tx1"/>
              </a:solidFill>
            </a:endParaRPr>
          </a:p>
          <a:p>
            <a:r>
              <a:rPr lang="zh-CN" altLang="en-US" sz="1300" b="1">
                <a:solidFill>
                  <a:schemeClr val="tx1"/>
                </a:solidFill>
              </a:rPr>
              <a:t>电力：中山东路对华银电力有买有卖，多空胶着状态。</a:t>
            </a:r>
            <a:endParaRPr lang="zh-CN" altLang="en-US" sz="1300" b="1">
              <a:solidFill>
                <a:schemeClr val="tx1"/>
              </a:solidFill>
            </a:endParaRPr>
          </a:p>
          <a:p>
            <a:endParaRPr lang="zh-CN" altLang="en-US" sz="1300" b="1">
              <a:solidFill>
                <a:schemeClr val="tx1"/>
              </a:solidFill>
            </a:endParaRPr>
          </a:p>
          <a:p>
            <a:r>
              <a:rPr lang="en-US" altLang="zh-CN" sz="1300" b="1">
                <a:solidFill>
                  <a:schemeClr val="tx1"/>
                </a:solidFill>
              </a:rPr>
              <a:t>PCB</a:t>
            </a:r>
            <a:r>
              <a:rPr lang="zh-CN" altLang="en-US" sz="1300" b="1">
                <a:solidFill>
                  <a:schemeClr val="tx1"/>
                </a:solidFill>
              </a:rPr>
              <a:t>：陈小群买中京电子</a:t>
            </a:r>
            <a:r>
              <a:rPr lang="en-US" altLang="zh-CN" sz="1300" b="1">
                <a:solidFill>
                  <a:schemeClr val="tx1"/>
                </a:solidFill>
              </a:rPr>
              <a:t> 6984 </a:t>
            </a:r>
            <a:r>
              <a:rPr lang="zh-CN" altLang="en-US" sz="1300" b="1">
                <a:solidFill>
                  <a:schemeClr val="tx1"/>
                </a:solidFill>
              </a:rPr>
              <a:t>万，游资大单进场，</a:t>
            </a:r>
            <a:r>
              <a:rPr lang="en-US" altLang="zh-CN" sz="1300" b="1">
                <a:solidFill>
                  <a:schemeClr val="tx1"/>
                </a:solidFill>
              </a:rPr>
              <a:t>PCB </a:t>
            </a:r>
            <a:r>
              <a:rPr lang="zh-CN" altLang="en-US" sz="1300" b="1">
                <a:solidFill>
                  <a:schemeClr val="tx1"/>
                </a:solidFill>
              </a:rPr>
              <a:t>板块受重点关注，热度凸显。</a:t>
            </a:r>
            <a:endParaRPr lang="zh-CN" altLang="en-US" sz="1300" b="1">
              <a:solidFill>
                <a:schemeClr val="tx1"/>
              </a:solidFill>
            </a:endParaRPr>
          </a:p>
          <a:p>
            <a:endParaRPr lang="zh-CN" altLang="en-US" sz="1300" b="1">
              <a:solidFill>
                <a:schemeClr val="tx1"/>
              </a:solidFill>
            </a:endParaRPr>
          </a:p>
          <a:p>
            <a:r>
              <a:rPr lang="zh-CN" altLang="en-US" sz="1300" b="1">
                <a:solidFill>
                  <a:schemeClr val="tx1"/>
                </a:solidFill>
              </a:rPr>
              <a:t>芯片：流沙河卖城邦股份，仅单一卖出动作，热度低。</a:t>
            </a:r>
            <a:endParaRPr lang="zh-CN" altLang="en-US" sz="1300" b="1">
              <a:solidFill>
                <a:schemeClr val="tx1"/>
              </a:solidFill>
            </a:endParaRPr>
          </a:p>
          <a:p>
            <a:endParaRPr lang="zh-CN" altLang="en-US" sz="1300" b="1">
              <a:solidFill>
                <a:schemeClr val="tx1"/>
              </a:solidFill>
            </a:endParaRPr>
          </a:p>
          <a:p>
            <a:r>
              <a:rPr lang="zh-CN" altLang="en-US" sz="1300" b="1">
                <a:solidFill>
                  <a:schemeClr val="tx1"/>
                </a:solidFill>
              </a:rPr>
              <a:t>深海经济：消闲派卖深水海纳，无明显买入，板块暂时是资金流出，热度弱。</a:t>
            </a:r>
            <a:endParaRPr lang="zh-CN" altLang="en-US" sz="1300" b="1">
              <a:solidFill>
                <a:schemeClr val="tx1"/>
              </a:solidFill>
            </a:endParaRPr>
          </a:p>
          <a:p>
            <a:endParaRPr lang="zh-CN" altLang="en-US" sz="1300" b="1">
              <a:solidFill>
                <a:schemeClr val="tx1"/>
              </a:solidFill>
            </a:endParaRPr>
          </a:p>
          <a:p>
            <a:endParaRPr lang="zh-CN" altLang="en-US" sz="1300" b="1">
              <a:solidFill>
                <a:schemeClr val="tx1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875" y="1083310"/>
            <a:ext cx="5623560" cy="466598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0" y="1"/>
            <a:ext cx="12191364" cy="7315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defRPr/>
            </a:pPr>
            <a:r>
              <a:rPr lang="zh-CN" sz="44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板块分析</a:t>
            </a:r>
            <a:endParaRPr lang="zh-CN" sz="4400" dirty="0">
              <a:solidFill>
                <a:srgbClr val="FFFFFF"/>
              </a:solidFill>
              <a:ea typeface="思源黑体 CN Medium" panose="020B0600000000000000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108190" y="1200785"/>
            <a:ext cx="4759325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011670" y="2010410"/>
            <a:ext cx="4769485" cy="328803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altLang="en-US"/>
              <a:t>旧主题：金融科技（流动资金翻绿），区块链</a:t>
            </a:r>
            <a:r>
              <a:rPr lang="en-US" altLang="zh-CN"/>
              <a:t>/</a:t>
            </a:r>
            <a:r>
              <a:rPr lang="zh-CN" altLang="en-US"/>
              <a:t>稳定币</a:t>
            </a:r>
            <a:r>
              <a:rPr lang="en-US" altLang="zh-CN"/>
              <a:t>(</a:t>
            </a:r>
            <a:r>
              <a:rPr lang="zh-CN" altLang="en-US"/>
              <a:t>流动资金翻绿</a:t>
            </a:r>
            <a:r>
              <a:rPr lang="en-US" altLang="zh-CN"/>
              <a:t>)</a:t>
            </a:r>
            <a:r>
              <a:rPr lang="zh-CN" altLang="en-US"/>
              <a:t>，军工（高位滞涨，内部高低切），固态电池（资金尝试回流）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新主题，反内卷</a:t>
            </a:r>
            <a:r>
              <a:rPr lang="en-US" altLang="zh-CN"/>
              <a:t>-</a:t>
            </a:r>
            <a:r>
              <a:rPr lang="zh-CN" altLang="en-US"/>
              <a:t>光伏，海洋经济</a:t>
            </a:r>
            <a:r>
              <a:rPr lang="en-US" altLang="zh-CN"/>
              <a:t>-</a:t>
            </a:r>
            <a:r>
              <a:rPr lang="zh-CN" altLang="en-US"/>
              <a:t>高标淘汰赛，医药</a:t>
            </a:r>
            <a:r>
              <a:rPr lang="en-US" altLang="zh-CN"/>
              <a:t>-</a:t>
            </a:r>
            <a:r>
              <a:rPr lang="zh-CN" altLang="en-US"/>
              <a:t>趋势，科技</a:t>
            </a:r>
            <a:r>
              <a:rPr lang="en-US" altLang="zh-CN"/>
              <a:t>-</a:t>
            </a:r>
            <a:r>
              <a:rPr lang="zh-CN" altLang="en-US"/>
              <a:t>外围英伟达走势引导，炒作芯片，算力（</a:t>
            </a:r>
            <a:r>
              <a:rPr lang="en-US" altLang="zh-CN"/>
              <a:t>CPO/PCB</a:t>
            </a:r>
            <a:r>
              <a:rPr lang="zh-CN" altLang="en-US"/>
              <a:t>），存储等。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r>
              <a:rPr lang="zh-CN" altLang="en-US"/>
              <a:t>底部看逻辑，高位多看图。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015" y="1000760"/>
            <a:ext cx="6414135" cy="445706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462405" y="41275"/>
            <a:ext cx="84448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L2-</a:t>
            </a:r>
            <a:r>
              <a:rPr kumimoji="0" lang="zh-CN" altLang="en-US" sz="3200" b="0" i="0" u="none" strike="noStrike" kern="1200" cap="none" spc="0" normalizeH="0" baseline="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主力资金</a:t>
            </a:r>
            <a:endParaRPr kumimoji="0" lang="zh-CN" altLang="en-US" sz="3200" b="0" i="0" u="none" strike="noStrike" kern="1200" cap="none" spc="0" normalizeH="0" baseline="0" noProof="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思源黑体 CN Bold" panose="020B0800000000000000" charset="-122"/>
              <a:ea typeface="思源黑体 CN Bold" panose="020B0800000000000000" charset="-122"/>
              <a:cs typeface="思源黑体 CN Normal" panose="020B0400000000000000" charset="-122"/>
            </a:endParaRPr>
          </a:p>
        </p:txBody>
      </p:sp>
      <p:pic>
        <p:nvPicPr>
          <p:cNvPr id="126" name="图片 123" descr="IMG_25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7790" y="705485"/>
            <a:ext cx="5473065" cy="2640330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</p:pic>
      <p:sp>
        <p:nvSpPr>
          <p:cNvPr id="3" name="文本框 2"/>
          <p:cNvSpPr txBox="1"/>
          <p:nvPr/>
        </p:nvSpPr>
        <p:spPr>
          <a:xfrm>
            <a:off x="369570" y="3345815"/>
            <a:ext cx="5080000" cy="398780"/>
          </a:xfrm>
          <a:prstGeom prst="rect">
            <a:avLst/>
          </a:prstGeom>
        </p:spPr>
        <p:txBody>
          <a:bodyPr>
            <a:spAutoFit/>
          </a:bodyPr>
          <a:p>
            <a:pPr marL="0" indent="0" algn="l" defTabSz="266700">
              <a:spcBef>
                <a:spcPct val="0"/>
              </a:spcBef>
              <a:spcAft>
                <a:spcPts val="1800"/>
              </a:spcAft>
            </a:pPr>
            <a:r>
              <a:rPr lang="zh-CN" altLang="en-US" sz="2000" i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流动资金：持续翻红，交易活跃</a:t>
            </a:r>
            <a:endParaRPr lang="zh-CN" altLang="en-US" sz="2000" i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255" y="708025"/>
            <a:ext cx="5441315" cy="263779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255" y="3860800"/>
            <a:ext cx="5441315" cy="215138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7790" y="3860165"/>
            <a:ext cx="5473065" cy="215201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文本框 7"/>
          <p:cNvSpPr txBox="1"/>
          <p:nvPr/>
        </p:nvSpPr>
        <p:spPr>
          <a:xfrm>
            <a:off x="6535420" y="6012180"/>
            <a:ext cx="626046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/>
              <a:t>紫旗：净买额为正，机构游资合力拉升</a:t>
            </a:r>
            <a:endParaRPr lang="zh-CN" altLang="en-US" sz="2000"/>
          </a:p>
        </p:txBody>
      </p:sp>
      <p:sp>
        <p:nvSpPr>
          <p:cNvPr id="9" name="文本框 8"/>
          <p:cNvSpPr txBox="1"/>
          <p:nvPr/>
        </p:nvSpPr>
        <p:spPr>
          <a:xfrm>
            <a:off x="262255" y="6012180"/>
            <a:ext cx="60960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/>
              <a:t>主力控盘：主力资金筹码的锁仓意愿</a:t>
            </a:r>
            <a:endParaRPr lang="zh-CN" altLang="en-US" sz="2000"/>
          </a:p>
        </p:txBody>
      </p:sp>
      <p:sp>
        <p:nvSpPr>
          <p:cNvPr id="10" name="文本框 9"/>
          <p:cNvSpPr txBox="1"/>
          <p:nvPr/>
        </p:nvSpPr>
        <p:spPr>
          <a:xfrm>
            <a:off x="6535420" y="3429000"/>
            <a:ext cx="60960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/>
              <a:t>主力动向紫色：主力强势进场主导拉升</a:t>
            </a:r>
            <a:endParaRPr lang="zh-CN" altLang="en-US" sz="2000"/>
          </a:p>
        </p:txBody>
      </p:sp>
    </p:spTree>
    <p:custDataLst>
      <p:tags r:id="rId6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0" y="1"/>
            <a:ext cx="12191364" cy="7315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defRPr/>
            </a:pPr>
            <a:r>
              <a:rPr lang="zh-CN" sz="44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规避高位放量</a:t>
            </a:r>
            <a:endParaRPr lang="zh-CN" sz="4400" dirty="0">
              <a:solidFill>
                <a:srgbClr val="FFFFFF"/>
              </a:solidFill>
              <a:ea typeface="思源黑体 CN Medium" panose="020B0600000000000000" pitchFamily="34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678930" y="1545590"/>
            <a:ext cx="5172075" cy="485902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endParaRPr lang="zh-CN" altLang="en-US" sz="1300" b="1">
              <a:solidFill>
                <a:schemeClr val="tx1"/>
              </a:solidFill>
            </a:endParaRPr>
          </a:p>
          <a:p>
            <a:endParaRPr lang="zh-CN" altLang="en-US" sz="1300" b="1">
              <a:solidFill>
                <a:schemeClr val="tx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435" y="897890"/>
            <a:ext cx="5715000" cy="338518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5010" y="897890"/>
            <a:ext cx="3908425" cy="338518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91515" y="4830445"/>
            <a:ext cx="761809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/>
              <a:t>趋势加速，乖离率偏好后，规避：</a:t>
            </a:r>
            <a:endParaRPr lang="zh-CN" altLang="en-US" sz="2000"/>
          </a:p>
          <a:p>
            <a:r>
              <a:rPr lang="zh-CN" altLang="en-US" sz="2000"/>
              <a:t>成交量大幅放量；</a:t>
            </a:r>
            <a:endParaRPr lang="zh-CN" altLang="en-US" sz="2000"/>
          </a:p>
          <a:p>
            <a:r>
              <a:rPr lang="en-US" altLang="zh-CN" sz="2000"/>
              <a:t>K</a:t>
            </a:r>
            <a:r>
              <a:rPr lang="zh-CN" altLang="en-US" sz="2000"/>
              <a:t>线特征</a:t>
            </a:r>
            <a:r>
              <a:rPr lang="en-US" altLang="zh-CN" sz="2000"/>
              <a:t>-</a:t>
            </a:r>
            <a:r>
              <a:rPr lang="zh-CN" altLang="en-US" sz="2000"/>
              <a:t>长上影线；阴线实体越大，风险越大，比如反包阴线</a:t>
            </a:r>
            <a:endParaRPr lang="zh-CN" altLang="en-US" sz="2000"/>
          </a:p>
        </p:txBody>
      </p:sp>
    </p:spTree>
    <p:custDataLst>
      <p:tags r:id="rId4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0" y="1"/>
            <a:ext cx="12191364" cy="7315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defRPr/>
            </a:pPr>
            <a:r>
              <a:rPr lang="zh-CN" sz="44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龙虎金榜</a:t>
            </a:r>
            <a:endParaRPr lang="zh-CN" sz="4400" dirty="0">
              <a:solidFill>
                <a:srgbClr val="FFFFFF"/>
              </a:solidFill>
              <a:ea typeface="思源黑体 CN Medium" panose="020B0600000000000000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108190" y="1200785"/>
            <a:ext cx="4759325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45" y="982980"/>
            <a:ext cx="7416165" cy="44735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7985" y="731520"/>
            <a:ext cx="2819400" cy="256159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034020" y="3429000"/>
            <a:ext cx="3402965" cy="2630170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just">
              <a:lnSpc>
                <a:spcPts val="1800"/>
              </a:lnSpc>
            </a:pPr>
            <a:r>
              <a:rPr lang="zh-CN" altLang="en-US" sz="1600" b="0" i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龙虎金榜凭借敏锐的市场洞察力，</a:t>
            </a:r>
            <a:endParaRPr lang="zh-CN" altLang="en-US" sz="1600" b="0" i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algn="just">
              <a:lnSpc>
                <a:spcPts val="1800"/>
              </a:lnSpc>
            </a:pPr>
            <a:r>
              <a:rPr lang="zh-CN" altLang="en-US" sz="1600" b="0" i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捕捉龙虎中紫旗</a:t>
            </a:r>
            <a:r>
              <a:rPr lang="en-US" altLang="zh-CN" sz="1600" b="0" i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600" b="0" i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游资、机构频频活跃</a:t>
            </a:r>
            <a:r>
              <a:rPr lang="en-US" altLang="zh-CN" sz="1600" b="0" i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1600" b="0" i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主力动向变紫抢筹，</a:t>
            </a:r>
            <a:endParaRPr lang="zh-CN" altLang="en-US" sz="1600" b="0" i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algn="just">
              <a:lnSpc>
                <a:spcPts val="1800"/>
              </a:lnSpc>
            </a:pPr>
            <a:endParaRPr lang="zh-CN" altLang="en-US" sz="1600" b="0" i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algn="just">
              <a:lnSpc>
                <a:spcPts val="1800"/>
              </a:lnSpc>
            </a:pPr>
            <a:r>
              <a:rPr lang="zh-CN" altLang="en-US" sz="1600" b="0" i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深度挖掘那些在回档期间仍展现出非凡韧性的强势股。</a:t>
            </a:r>
            <a:endParaRPr lang="zh-CN" altLang="en-US" sz="1600" b="0" i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algn="just">
              <a:lnSpc>
                <a:spcPts val="1800"/>
              </a:lnSpc>
            </a:pPr>
            <a:endParaRPr lang="zh-CN" altLang="en-US" sz="1600" b="0" i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algn="just">
              <a:lnSpc>
                <a:spcPts val="1800"/>
              </a:lnSpc>
            </a:pPr>
            <a:r>
              <a:rPr lang="zh-CN" altLang="en-US" sz="1600" b="0" i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即便近期高位股有所调整，金榜点评的逸豪新材却稳如泰山，牢牢扎根于上升通道，以无可阻挡的姿态逆势上扬，今日喜迎</a:t>
            </a:r>
            <a:r>
              <a:rPr lang="en-US" altLang="zh-CN" sz="1600" b="0" i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20CM</a:t>
            </a:r>
            <a:r>
              <a:rPr lang="zh-CN" altLang="en-US" sz="1600" b="0" i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涨停！</a:t>
            </a:r>
            <a:endParaRPr lang="zh-CN" altLang="en-US" sz="1600" b="0" i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0" y="1"/>
            <a:ext cx="12191364" cy="7315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defRPr/>
            </a:pPr>
            <a:r>
              <a:rPr lang="zh-CN" altLang="en-US" sz="44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龙虎金榜</a:t>
            </a:r>
            <a:endParaRPr lang="zh-CN" altLang="en-US" sz="4400" dirty="0">
              <a:solidFill>
                <a:srgbClr val="FFFFFF"/>
              </a:solidFill>
              <a:ea typeface="思源黑体 CN Medium" panose="020B0600000000000000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108190" y="1200785"/>
            <a:ext cx="4759325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285" y="731520"/>
            <a:ext cx="11705590" cy="549592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ppt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491740" y="3173730"/>
            <a:ext cx="7313930" cy="2047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我司所有工作人员均不允许推荐股票、不允许承诺收益、不允许代客理财、不允许合作分成、不允许私下收款，如您发现有任何违规行为，请立即拨打400-</a:t>
            </a:r>
            <a:r>
              <a:rPr lang="en-US" altLang="zh-CN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9088</a:t>
            </a:r>
            <a:r>
              <a:rPr lang="zh-CN" altLang="en-US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-</a:t>
            </a:r>
            <a:r>
              <a:rPr lang="en-US" altLang="zh-CN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988</a:t>
            </a:r>
            <a:r>
              <a:rPr lang="zh-CN" altLang="en-US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向我们举报！</a:t>
            </a:r>
            <a:endParaRPr lang="zh-CN" altLang="en-US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  <a:p>
            <a:pPr>
              <a:lnSpc>
                <a:spcPct val="120000"/>
              </a:lnSpc>
            </a:pPr>
            <a:endParaRPr lang="zh-CN" altLang="en-US" sz="1000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accent6">
                    <a:lumMod val="40000"/>
                    <a:lumOff val="6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风险提示：所有信息及观点均来源于公开信息及经传软件信号显示，仅供参考，不构成最终投资依据，软件作为辅助参考工具，无法承诺收益，投资者应正视市场风险，自主作出投资决策并自行承担投资风险。投资有风险，入市须谨慎！</a:t>
            </a:r>
            <a:endParaRPr lang="zh-CN" altLang="en-US" sz="1400">
              <a:solidFill>
                <a:schemeClr val="accent6">
                  <a:lumMod val="40000"/>
                  <a:lumOff val="60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  <p:pic>
        <p:nvPicPr>
          <p:cNvPr id="6" name="图片 5" descr="C:\Users\Administrator\Desktop\图片1.png图片1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5341620" y="1087120"/>
            <a:ext cx="1492885" cy="34290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5"/>
            </p:custDataLst>
          </p:nvPr>
        </p:nvSpPr>
        <p:spPr>
          <a:xfrm>
            <a:off x="1542415" y="1631315"/>
            <a:ext cx="929005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8000" kern="700">
                <a:gradFill>
                  <a:gsLst>
                    <a:gs pos="30000">
                      <a:srgbClr val="FFFAEB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rgbClr val="C20006">
                      <a:alpha val="40000"/>
                    </a:srgbClr>
                  </a:outerShdw>
                </a:effectLst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让投资遇见美好</a:t>
            </a:r>
            <a:r>
              <a:rPr lang="en-US" altLang="zh-CN" sz="7200" kern="7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 </a:t>
            </a:r>
            <a:endParaRPr lang="zh-CN" altLang="en-US" sz="7200" kern="7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2524760" y="2811145"/>
            <a:ext cx="7218680" cy="0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6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0168,&quot;width&quot;:18489}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520,&quot;width&quot;:2400}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3.xml><?xml version="1.0" encoding="utf-8"?>
<p:tagLst xmlns:p="http://schemas.openxmlformats.org/presentationml/2006/main">
  <p:tag name="COMMONDATA" val="eyJoZGlkIjoiY2VjMWU5MTk5OGQyZDRjNDI5M2FkMjMzMDk5YzdjNmIifQ==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1066</Words>
  <Application>WPS 演示</Application>
  <PresentationFormat>宽屏</PresentationFormat>
  <Paragraphs>117</Paragraphs>
  <Slides>9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24" baseType="lpstr">
      <vt:lpstr>Arial</vt:lpstr>
      <vt:lpstr>宋体</vt:lpstr>
      <vt:lpstr>Wingdings</vt:lpstr>
      <vt:lpstr>思源黑体 CN Medium</vt:lpstr>
      <vt:lpstr>黑体</vt:lpstr>
      <vt:lpstr>思源黑体 CN Heavy</vt:lpstr>
      <vt:lpstr>思源黑体 CN Bold</vt:lpstr>
      <vt:lpstr>思源黑体 CN Regular</vt:lpstr>
      <vt:lpstr>思源黑体 CN Light</vt:lpstr>
      <vt:lpstr>思源黑体 CN Normal</vt:lpstr>
      <vt:lpstr>微软雅黑</vt:lpstr>
      <vt:lpstr>Calibri</vt:lpstr>
      <vt:lpstr>Arial Unicode MS</vt:lpstr>
      <vt:lpstr>等线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曾文龙</cp:lastModifiedBy>
  <cp:revision>251</cp:revision>
  <dcterms:created xsi:type="dcterms:W3CDTF">2024-01-18T12:59:00Z</dcterms:created>
  <dcterms:modified xsi:type="dcterms:W3CDTF">2025-07-03T12:50:33Z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30125E131AAF4F3BBE82A71548490272_13</vt:lpwstr>
  </property>
  <property fmtid="{D5CDD505-2E9C-101B-9397-08002B2CF9AE}" pid="3" name="KSOProductBuildVer">
    <vt:lpwstr>2052-12.1.0.21915</vt:lpwstr>
  </property>
</Properties>
</file>