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4328" r:id="rId3"/>
    <p:sldId id="4525" r:id="rId4"/>
    <p:sldId id="4515" r:id="rId6"/>
    <p:sldId id="4492" r:id="rId7"/>
    <p:sldId id="4524" r:id="rId8"/>
    <p:sldId id="4526" r:id="rId9"/>
    <p:sldId id="4514" r:id="rId10"/>
    <p:sldId id="270" r:id="rId11"/>
  </p:sldIdLst>
  <p:sldSz cx="12192000" cy="6858000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41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gs" Target="tags/tag3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E97641-2152-4774-8360-44780691E8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4F2145-BD71-46EC-B4BE-F31170F96B1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4F2145-BD71-46EC-B4BE-F31170F96B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tags" Target="../tags/tag1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 descr="组 2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39395" y="271780"/>
            <a:ext cx="11740515" cy="64566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image" Target="../media/image4.png"/><Relationship Id="rId15" Type="http://schemas.openxmlformats.org/officeDocument/2006/relationships/slideLayout" Target="../slideLayouts/slideLayout12.xml"/><Relationship Id="rId14" Type="http://schemas.openxmlformats.org/officeDocument/2006/relationships/tags" Target="../tags/tag14.xml"/><Relationship Id="rId13" Type="http://schemas.openxmlformats.org/officeDocument/2006/relationships/tags" Target="../tags/tag13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3.xml"/><Relationship Id="rId3" Type="http://schemas.openxmlformats.org/officeDocument/2006/relationships/tags" Target="../tags/tag16.xml"/><Relationship Id="rId2" Type="http://schemas.openxmlformats.org/officeDocument/2006/relationships/image" Target="../media/image5.png"/><Relationship Id="rId1" Type="http://schemas.openxmlformats.org/officeDocument/2006/relationships/tags" Target="../tags/tag15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3.xml"/><Relationship Id="rId3" Type="http://schemas.openxmlformats.org/officeDocument/2006/relationships/tags" Target="../tags/tag18.xml"/><Relationship Id="rId2" Type="http://schemas.openxmlformats.org/officeDocument/2006/relationships/image" Target="../media/image6.png"/><Relationship Id="rId1" Type="http://schemas.openxmlformats.org/officeDocument/2006/relationships/tags" Target="../tags/tag17.xml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20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tags" Target="../tags/tag19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22.xml"/><Relationship Id="rId2" Type="http://schemas.openxmlformats.org/officeDocument/2006/relationships/image" Target="../media/image9.png"/><Relationship Id="rId1" Type="http://schemas.openxmlformats.org/officeDocument/2006/relationships/tags" Target="../tags/tag21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24.xml"/><Relationship Id="rId2" Type="http://schemas.openxmlformats.org/officeDocument/2006/relationships/image" Target="../media/image10.png"/><Relationship Id="rId1" Type="http://schemas.openxmlformats.org/officeDocument/2006/relationships/tags" Target="../tags/tag23.xml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3.xml"/><Relationship Id="rId6" Type="http://schemas.openxmlformats.org/officeDocument/2006/relationships/tags" Target="../tags/tag2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tags" Target="../tags/tag25.xml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3.xml"/><Relationship Id="rId6" Type="http://schemas.openxmlformats.org/officeDocument/2006/relationships/tags" Target="../tags/tag30.xml"/><Relationship Id="rId5" Type="http://schemas.openxmlformats.org/officeDocument/2006/relationships/tags" Target="../tags/tag29.xml"/><Relationship Id="rId4" Type="http://schemas.openxmlformats.org/officeDocument/2006/relationships/image" Target="../media/image15.png"/><Relationship Id="rId3" Type="http://schemas.openxmlformats.org/officeDocument/2006/relationships/tags" Target="../tags/tag28.xml"/><Relationship Id="rId2" Type="http://schemas.openxmlformats.org/officeDocument/2006/relationships/image" Target="../media/image1.png"/><Relationship Id="rId1" Type="http://schemas.openxmlformats.org/officeDocument/2006/relationships/tags" Target="../tags/tag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56225" y="776605"/>
            <a:ext cx="1524000" cy="3302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 dirty="0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48995" y="2129155"/>
            <a:ext cx="1058100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sz="8000" dirty="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绿框预警</a:t>
            </a:r>
            <a:r>
              <a:rPr lang="zh-CN" altLang="en-US" sz="8000" dirty="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 </a:t>
            </a:r>
            <a:endParaRPr lang="zh-CN" sz="8000" dirty="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891915" y="3981450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898265" y="3981450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853815" y="3988435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902835" y="3976370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曾文龙</a:t>
            </a:r>
            <a:endParaRPr lang="zh-CN" altLang="en-US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3891915" y="4485648"/>
            <a:ext cx="4620470" cy="374408"/>
            <a:chOff x="7093" y="6616"/>
            <a:chExt cx="7859" cy="656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7859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16"/>
              <a:ext cx="4318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Light" panose="020B0300000000000000" charset="-122"/>
                  <a:sym typeface="+mn-ea"/>
                </a:rPr>
                <a:t>A1120620070001</a:t>
              </a:r>
              <a:endPara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170295" y="3982720"/>
            <a:ext cx="3082881" cy="381327"/>
            <a:chOff x="10918" y="5734"/>
            <a:chExt cx="5073" cy="668"/>
          </a:xfrm>
        </p:grpSpPr>
        <p:sp>
          <p:nvSpPr>
            <p:cNvPr id="27" name="矩形 26"/>
            <p:cNvSpPr/>
            <p:nvPr>
              <p:custDataLst>
                <p:tags r:id="rId10"/>
              </p:custDataLst>
            </p:nvPr>
          </p:nvSpPr>
          <p:spPr>
            <a:xfrm>
              <a:off x="10940" y="5734"/>
              <a:ext cx="3832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>
              <p:custDataLst>
                <p:tags r:id="rId11"/>
              </p:custDataLst>
            </p:nvPr>
          </p:nvSpPr>
          <p:spPr>
            <a:xfrm>
              <a:off x="10952" y="5734"/>
              <a:ext cx="1750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文本框 28"/>
            <p:cNvSpPr txBox="1"/>
            <p:nvPr>
              <p:custDataLst>
                <p:tags r:id="rId12"/>
              </p:custDataLst>
            </p:nvPr>
          </p:nvSpPr>
          <p:spPr>
            <a:xfrm>
              <a:off x="10918" y="575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课程日期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30" name="文本框 29"/>
            <p:cNvSpPr txBox="1"/>
            <p:nvPr>
              <p:custDataLst>
                <p:tags r:id="rId13"/>
              </p:custDataLst>
            </p:nvPr>
          </p:nvSpPr>
          <p:spPr>
            <a:xfrm>
              <a:off x="12714" y="5745"/>
              <a:ext cx="3277" cy="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700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2025.8.7</a:t>
              </a:r>
              <a:endParaRPr lang="en-US" altLang="zh-CN" sz="17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</p:spTree>
    <p:custDataLst>
      <p:tags r:id="rId14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875915" y="0"/>
            <a:ext cx="644017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大盘分析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075805" y="2430780"/>
            <a:ext cx="4692650" cy="314071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趋势：</a:t>
            </a: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辅助线上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熊线走平  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资金：</a:t>
            </a:r>
            <a:r>
              <a:rPr lang="zh-CN" altLang="en-US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流动资金</a:t>
            </a:r>
            <a:r>
              <a:rPr 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翻红（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1.82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万亿</a:t>
            </a:r>
            <a:r>
              <a:rPr 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横向样本统计：短线上攻向上，中线上攻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向上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en-US" sz="14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endParaRPr lang="en-US" altLang="zh-CN" sz="14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400" b="1" dirty="0">
              <a:solidFill>
                <a:schemeClr val="accent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b="1" dirty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策略：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平均股价出现绿框信号，代表短期指数高位量价背离，个股近期若呈现流动资金持续翻绿，则注意破位风险，持有高控盘的个股波动会更加可控些，后续关注市场量能能否进一步放大，以此消化绿框预警。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815" y="1145540"/>
            <a:ext cx="6356985" cy="442595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0" y="1"/>
            <a:ext cx="12191364" cy="7315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defRPr/>
            </a:pPr>
            <a:r>
              <a:rPr lang="zh-CN" sz="44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板块龙虎</a:t>
            </a:r>
            <a:endParaRPr lang="zh-CN" sz="4400" dirty="0">
              <a:solidFill>
                <a:srgbClr val="FFFFFF"/>
              </a:solidFill>
              <a:ea typeface="思源黑体 CN Medium" panose="020B0600000000000000" pitchFamily="34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296025" y="1405255"/>
            <a:ext cx="5172075" cy="454469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altLang="en-US" sz="1300" b="1">
                <a:solidFill>
                  <a:schemeClr val="tx1"/>
                </a:solidFill>
              </a:rPr>
              <a:t>机器人：陈小群出手中大力德（</a:t>
            </a:r>
            <a:r>
              <a:rPr lang="en-US" altLang="zh-CN" sz="1300" b="1">
                <a:solidFill>
                  <a:schemeClr val="tx1"/>
                </a:solidFill>
              </a:rPr>
              <a:t>3</a:t>
            </a:r>
            <a:r>
              <a:rPr lang="zh-CN" altLang="en-US" sz="1300" b="1">
                <a:solidFill>
                  <a:schemeClr val="tx1"/>
                </a:solidFill>
              </a:rPr>
              <a:t>日买入</a:t>
            </a:r>
            <a:r>
              <a:rPr lang="en-US" altLang="zh-CN" sz="1300" b="1">
                <a:solidFill>
                  <a:schemeClr val="tx1"/>
                </a:solidFill>
              </a:rPr>
              <a:t>1.21</a:t>
            </a:r>
            <a:r>
              <a:rPr lang="zh-CN" altLang="en-US" sz="1300" b="1">
                <a:solidFill>
                  <a:schemeClr val="tx1"/>
                </a:solidFill>
              </a:rPr>
              <a:t>亿</a:t>
            </a:r>
            <a:r>
              <a:rPr lang="en-US" altLang="zh-CN" sz="1300" b="1">
                <a:solidFill>
                  <a:schemeClr val="tx1"/>
                </a:solidFill>
              </a:rPr>
              <a:t> </a:t>
            </a:r>
            <a:r>
              <a:rPr lang="zh-CN" altLang="en-US" sz="1300" b="1">
                <a:solidFill>
                  <a:schemeClr val="tx1"/>
                </a:solidFill>
              </a:rPr>
              <a:t>）、福日电子（</a:t>
            </a:r>
            <a:r>
              <a:rPr lang="en-US" altLang="zh-CN" sz="1300" b="1">
                <a:solidFill>
                  <a:schemeClr val="tx1"/>
                </a:solidFill>
              </a:rPr>
              <a:t>3</a:t>
            </a:r>
            <a:r>
              <a:rPr lang="zh-CN" altLang="en-US" sz="1300" b="1">
                <a:solidFill>
                  <a:schemeClr val="tx1"/>
                </a:solidFill>
              </a:rPr>
              <a:t>日买入</a:t>
            </a:r>
            <a:r>
              <a:rPr lang="en-US" altLang="zh-CN" sz="1300" b="1">
                <a:solidFill>
                  <a:schemeClr val="tx1"/>
                </a:solidFill>
              </a:rPr>
              <a:t>1.41</a:t>
            </a:r>
            <a:r>
              <a:rPr lang="zh-CN" altLang="en-US" sz="1300" b="1">
                <a:solidFill>
                  <a:schemeClr val="tx1"/>
                </a:solidFill>
              </a:rPr>
              <a:t>亿</a:t>
            </a:r>
            <a:r>
              <a:rPr lang="en-US" altLang="zh-CN" sz="1300" b="1">
                <a:solidFill>
                  <a:schemeClr val="tx1"/>
                </a:solidFill>
              </a:rPr>
              <a:t> </a:t>
            </a:r>
            <a:r>
              <a:rPr lang="zh-CN" altLang="en-US" sz="1300" b="1">
                <a:solidFill>
                  <a:schemeClr val="tx1"/>
                </a:solidFill>
              </a:rPr>
              <a:t>），佛山系买入天娱数科</a:t>
            </a:r>
            <a:r>
              <a:rPr lang="en-US" altLang="zh-CN" sz="1300" b="1">
                <a:solidFill>
                  <a:schemeClr val="tx1"/>
                </a:solidFill>
              </a:rPr>
              <a:t> 6351</a:t>
            </a:r>
            <a:r>
              <a:rPr lang="zh-CN" altLang="en-US" sz="1300" b="1">
                <a:solidFill>
                  <a:schemeClr val="tx1"/>
                </a:solidFill>
              </a:rPr>
              <a:t>万</a:t>
            </a:r>
            <a:r>
              <a:rPr lang="en-US" altLang="zh-CN" sz="1300" b="1">
                <a:solidFill>
                  <a:schemeClr val="tx1"/>
                </a:solidFill>
              </a:rPr>
              <a:t> </a:t>
            </a:r>
            <a:r>
              <a:rPr lang="zh-CN" altLang="en-US" sz="1300" b="1">
                <a:solidFill>
                  <a:schemeClr val="tx1"/>
                </a:solidFill>
              </a:rPr>
              <a:t>。资金持续流入，反映市场对机器人概念预期向好，资金认可其短期炒作价值，板块情绪偏积极</a:t>
            </a:r>
            <a:r>
              <a:rPr lang="en-US" altLang="zh-CN" sz="1300" b="1">
                <a:solidFill>
                  <a:schemeClr val="tx1"/>
                </a:solidFill>
              </a:rPr>
              <a:t> </a:t>
            </a:r>
            <a:r>
              <a:rPr lang="zh-CN" altLang="en-US" sz="1300" b="1">
                <a:solidFill>
                  <a:schemeClr val="tx1"/>
                </a:solidFill>
              </a:rPr>
              <a:t>。</a:t>
            </a:r>
            <a:endParaRPr lang="zh-CN" altLang="en-US" sz="1300" b="1">
              <a:solidFill>
                <a:schemeClr val="tx1"/>
              </a:solidFill>
            </a:endParaRPr>
          </a:p>
          <a:p>
            <a:endParaRPr lang="zh-CN" altLang="en-US" sz="1300" b="1">
              <a:solidFill>
                <a:schemeClr val="tx1"/>
              </a:solidFill>
            </a:endParaRPr>
          </a:p>
          <a:p>
            <a:r>
              <a:rPr lang="zh-CN" altLang="en-US" sz="1300" b="1">
                <a:solidFill>
                  <a:schemeClr val="tx1"/>
                </a:solidFill>
              </a:rPr>
              <a:t>军工：陈小群买长城军工（</a:t>
            </a:r>
            <a:r>
              <a:rPr lang="en-US" altLang="zh-CN" sz="1300" b="1">
                <a:solidFill>
                  <a:schemeClr val="tx1"/>
                </a:solidFill>
              </a:rPr>
              <a:t>3</a:t>
            </a:r>
            <a:r>
              <a:rPr lang="zh-CN" altLang="en-US" sz="1300" b="1">
                <a:solidFill>
                  <a:schemeClr val="tx1"/>
                </a:solidFill>
              </a:rPr>
              <a:t>日</a:t>
            </a:r>
            <a:r>
              <a:rPr lang="en-US" altLang="zh-CN" sz="1300" b="1">
                <a:solidFill>
                  <a:schemeClr val="tx1"/>
                </a:solidFill>
              </a:rPr>
              <a:t>1.50</a:t>
            </a:r>
            <a:r>
              <a:rPr lang="zh-CN" altLang="en-US" sz="1300" b="1">
                <a:solidFill>
                  <a:schemeClr val="tx1"/>
                </a:solidFill>
              </a:rPr>
              <a:t>亿</a:t>
            </a:r>
            <a:r>
              <a:rPr lang="en-US" altLang="zh-CN" sz="1300" b="1">
                <a:solidFill>
                  <a:schemeClr val="tx1"/>
                </a:solidFill>
              </a:rPr>
              <a:t> </a:t>
            </a:r>
            <a:r>
              <a:rPr lang="zh-CN" altLang="en-US" sz="1300" b="1">
                <a:solidFill>
                  <a:schemeClr val="tx1"/>
                </a:solidFill>
              </a:rPr>
              <a:t>），成都系买际华集团</a:t>
            </a:r>
            <a:r>
              <a:rPr lang="en-US" altLang="zh-CN" sz="1300" b="1">
                <a:solidFill>
                  <a:schemeClr val="tx1"/>
                </a:solidFill>
              </a:rPr>
              <a:t>4514 </a:t>
            </a:r>
            <a:r>
              <a:rPr lang="zh-CN" altLang="en-US" sz="1300" b="1">
                <a:solidFill>
                  <a:schemeClr val="tx1"/>
                </a:solidFill>
              </a:rPr>
              <a:t>万</a:t>
            </a:r>
            <a:r>
              <a:rPr lang="en-US" altLang="zh-CN" sz="1300" b="1">
                <a:solidFill>
                  <a:schemeClr val="tx1"/>
                </a:solidFill>
              </a:rPr>
              <a:t> </a:t>
            </a:r>
            <a:r>
              <a:rPr lang="zh-CN" altLang="en-US" sz="1300" b="1">
                <a:solidFill>
                  <a:schemeClr val="tx1"/>
                </a:solidFill>
              </a:rPr>
              <a:t>。军工获不同派系游资青睐，资金合力初显，对军工短期表现有信心，情绪偏热</a:t>
            </a:r>
            <a:r>
              <a:rPr lang="en-US" altLang="zh-CN" sz="1300" b="1">
                <a:solidFill>
                  <a:schemeClr val="tx1"/>
                </a:solidFill>
              </a:rPr>
              <a:t> </a:t>
            </a:r>
            <a:r>
              <a:rPr lang="zh-CN" altLang="en-US" sz="1300" b="1">
                <a:solidFill>
                  <a:schemeClr val="tx1"/>
                </a:solidFill>
              </a:rPr>
              <a:t>。</a:t>
            </a:r>
            <a:endParaRPr lang="zh-CN" altLang="en-US" sz="1300" b="1">
              <a:solidFill>
                <a:schemeClr val="tx1"/>
              </a:solidFill>
            </a:endParaRPr>
          </a:p>
          <a:p>
            <a:endParaRPr lang="zh-CN" altLang="en-US" sz="1300" b="1">
              <a:solidFill>
                <a:schemeClr val="tx1"/>
              </a:solidFill>
            </a:endParaRPr>
          </a:p>
          <a:p>
            <a:r>
              <a:rPr lang="en-US" altLang="zh-CN" sz="1300" b="1">
                <a:solidFill>
                  <a:schemeClr val="tx1"/>
                </a:solidFill>
              </a:rPr>
              <a:t>AI </a:t>
            </a:r>
            <a:r>
              <a:rPr lang="zh-CN" altLang="en-US" sz="1300" b="1">
                <a:solidFill>
                  <a:schemeClr val="tx1"/>
                </a:solidFill>
              </a:rPr>
              <a:t>应用</a:t>
            </a:r>
            <a:r>
              <a:rPr lang="en-US" altLang="zh-CN" sz="1300" b="1">
                <a:solidFill>
                  <a:schemeClr val="tx1"/>
                </a:solidFill>
              </a:rPr>
              <a:t>/</a:t>
            </a:r>
            <a:r>
              <a:rPr lang="zh-CN" altLang="en-US" sz="1300" b="1">
                <a:solidFill>
                  <a:schemeClr val="tx1"/>
                </a:solidFill>
              </a:rPr>
              <a:t>芯片：毛老板买硕贝德</a:t>
            </a:r>
            <a:r>
              <a:rPr lang="en-US" altLang="zh-CN" sz="1300" b="1">
                <a:solidFill>
                  <a:schemeClr val="tx1"/>
                </a:solidFill>
              </a:rPr>
              <a:t> 2.12</a:t>
            </a:r>
            <a:r>
              <a:rPr lang="zh-CN" altLang="en-US" sz="1300" b="1">
                <a:solidFill>
                  <a:schemeClr val="tx1"/>
                </a:solidFill>
              </a:rPr>
              <a:t>亿</a:t>
            </a:r>
            <a:r>
              <a:rPr lang="en-US" altLang="zh-CN" sz="1300" b="1">
                <a:solidFill>
                  <a:schemeClr val="tx1"/>
                </a:solidFill>
              </a:rPr>
              <a:t> </a:t>
            </a:r>
            <a:r>
              <a:rPr lang="zh-CN" altLang="en-US" sz="1300" b="1">
                <a:solidFill>
                  <a:schemeClr val="tx1"/>
                </a:solidFill>
              </a:rPr>
              <a:t>，单家游资大额买入，体现对</a:t>
            </a:r>
            <a:r>
              <a:rPr lang="en-US" altLang="zh-CN" sz="1300" b="1">
                <a:solidFill>
                  <a:schemeClr val="tx1"/>
                </a:solidFill>
              </a:rPr>
              <a:t> AI</a:t>
            </a:r>
            <a:r>
              <a:rPr lang="zh-CN" altLang="en-US" sz="1300" b="1">
                <a:solidFill>
                  <a:schemeClr val="tx1"/>
                </a:solidFill>
              </a:rPr>
              <a:t>应用分支的看好。</a:t>
            </a:r>
            <a:endParaRPr lang="zh-CN" altLang="en-US" sz="1300" b="1">
              <a:solidFill>
                <a:schemeClr val="tx1"/>
              </a:solidFill>
            </a:endParaRPr>
          </a:p>
          <a:p>
            <a:r>
              <a:rPr lang="zh-CN" altLang="en-US" sz="1300" b="1">
                <a:solidFill>
                  <a:schemeClr val="tx1"/>
                </a:solidFill>
              </a:rPr>
              <a:t>芯片：章盟主买海里股份（</a:t>
            </a:r>
            <a:r>
              <a:rPr lang="en-US" altLang="zh-CN" sz="1300" b="1">
                <a:solidFill>
                  <a:schemeClr val="tx1"/>
                </a:solidFill>
              </a:rPr>
              <a:t>3</a:t>
            </a:r>
            <a:r>
              <a:rPr lang="zh-CN" altLang="en-US" sz="1300" b="1">
                <a:solidFill>
                  <a:schemeClr val="tx1"/>
                </a:solidFill>
              </a:rPr>
              <a:t>日</a:t>
            </a:r>
            <a:r>
              <a:rPr lang="en-US" altLang="zh-CN" sz="1300" b="1">
                <a:solidFill>
                  <a:schemeClr val="tx1"/>
                </a:solidFill>
              </a:rPr>
              <a:t>9418</a:t>
            </a:r>
            <a:r>
              <a:rPr lang="zh-CN" altLang="en-US" sz="1300" b="1">
                <a:solidFill>
                  <a:schemeClr val="tx1"/>
                </a:solidFill>
              </a:rPr>
              <a:t>万</a:t>
            </a:r>
            <a:r>
              <a:rPr lang="en-US" altLang="zh-CN" sz="1300" b="1">
                <a:solidFill>
                  <a:schemeClr val="tx1"/>
                </a:solidFill>
              </a:rPr>
              <a:t> </a:t>
            </a:r>
            <a:r>
              <a:rPr lang="zh-CN" altLang="en-US" sz="1300" b="1">
                <a:solidFill>
                  <a:schemeClr val="tx1"/>
                </a:solidFill>
              </a:rPr>
              <a:t>），游资试探性布局，说明芯片有政策</a:t>
            </a:r>
            <a:r>
              <a:rPr lang="en-US" altLang="zh-CN" sz="1300" b="1">
                <a:solidFill>
                  <a:schemeClr val="tx1"/>
                </a:solidFill>
              </a:rPr>
              <a:t> / </a:t>
            </a:r>
            <a:r>
              <a:rPr lang="zh-CN" altLang="en-US" sz="1300" b="1">
                <a:solidFill>
                  <a:schemeClr val="tx1"/>
                </a:solidFill>
              </a:rPr>
              <a:t>产业逻辑，但当前资金投入相对克制，板块情绪偏谨慎乐观</a:t>
            </a:r>
            <a:r>
              <a:rPr lang="en-US" altLang="zh-CN" sz="1300" b="1">
                <a:solidFill>
                  <a:schemeClr val="tx1"/>
                </a:solidFill>
              </a:rPr>
              <a:t> </a:t>
            </a:r>
            <a:r>
              <a:rPr lang="zh-CN" altLang="en-US" sz="1300" b="1">
                <a:solidFill>
                  <a:schemeClr val="tx1"/>
                </a:solidFill>
              </a:rPr>
              <a:t>。</a:t>
            </a:r>
            <a:endParaRPr lang="zh-CN" altLang="en-US" sz="1300" b="1">
              <a:solidFill>
                <a:schemeClr val="tx1"/>
              </a:solidFill>
            </a:endParaRPr>
          </a:p>
          <a:p>
            <a:endParaRPr lang="zh-CN" altLang="en-US" sz="1300" b="1">
              <a:solidFill>
                <a:schemeClr val="tx1"/>
              </a:solidFill>
            </a:endParaRPr>
          </a:p>
          <a:p>
            <a:r>
              <a:rPr lang="zh-CN" altLang="en-US" sz="1300" b="1">
                <a:solidFill>
                  <a:schemeClr val="tx1"/>
                </a:solidFill>
              </a:rPr>
              <a:t>雅下水电站：陈小群（卖出</a:t>
            </a:r>
            <a:r>
              <a:rPr lang="en-US" altLang="zh-CN" sz="1300" b="1">
                <a:solidFill>
                  <a:schemeClr val="tx1"/>
                </a:solidFill>
              </a:rPr>
              <a:t>1.10 </a:t>
            </a:r>
            <a:r>
              <a:rPr lang="zh-CN" altLang="en-US" sz="1300" b="1">
                <a:solidFill>
                  <a:schemeClr val="tx1"/>
                </a:solidFill>
              </a:rPr>
              <a:t>亿）、毛老板（卖出</a:t>
            </a:r>
            <a:r>
              <a:rPr lang="en-US" altLang="zh-CN" sz="1300" b="1">
                <a:solidFill>
                  <a:schemeClr val="tx1"/>
                </a:solidFill>
              </a:rPr>
              <a:t>1.70</a:t>
            </a:r>
            <a:r>
              <a:rPr lang="zh-CN" altLang="en-US" sz="1300" b="1">
                <a:solidFill>
                  <a:schemeClr val="tx1"/>
                </a:solidFill>
              </a:rPr>
              <a:t>亿）均大额出货西宁特钢（</a:t>
            </a:r>
            <a:r>
              <a:rPr lang="en-US" altLang="zh-CN" sz="1300" b="1">
                <a:solidFill>
                  <a:schemeClr val="tx1"/>
                </a:solidFill>
              </a:rPr>
              <a:t>3</a:t>
            </a:r>
            <a:r>
              <a:rPr lang="zh-CN" altLang="en-US" sz="1300" b="1">
                <a:solidFill>
                  <a:schemeClr val="tx1"/>
                </a:solidFill>
              </a:rPr>
              <a:t>日）。资金集体撤离，信号明显</a:t>
            </a:r>
            <a:r>
              <a:rPr lang="en-US" altLang="zh-CN" sz="1300" b="1">
                <a:solidFill>
                  <a:schemeClr val="tx1"/>
                </a:solidFill>
              </a:rPr>
              <a:t> </a:t>
            </a:r>
            <a:r>
              <a:rPr lang="zh-CN" altLang="en-US" sz="1300" b="1">
                <a:solidFill>
                  <a:schemeClr val="tx1"/>
                </a:solidFill>
              </a:rPr>
              <a:t>。</a:t>
            </a:r>
            <a:endParaRPr lang="zh-CN" altLang="en-US" sz="1300" b="1">
              <a:solidFill>
                <a:schemeClr val="tx1"/>
              </a:solidFill>
            </a:endParaRPr>
          </a:p>
          <a:p>
            <a:endParaRPr lang="zh-CN" altLang="en-US" sz="1300" b="1">
              <a:solidFill>
                <a:schemeClr val="tx1"/>
              </a:solidFill>
            </a:endParaRPr>
          </a:p>
          <a:p>
            <a:r>
              <a:rPr lang="zh-CN" altLang="en-US" sz="1300" b="1">
                <a:solidFill>
                  <a:schemeClr val="tx1"/>
                </a:solidFill>
              </a:rPr>
              <a:t>整体看，机器人、军工因多游资合力，情绪偏强；</a:t>
            </a:r>
            <a:r>
              <a:rPr lang="en-US" altLang="zh-CN" sz="1300" b="1">
                <a:solidFill>
                  <a:schemeClr val="tx1"/>
                </a:solidFill>
              </a:rPr>
              <a:t>AI</a:t>
            </a:r>
            <a:r>
              <a:rPr lang="zh-CN" altLang="en-US" sz="1300" b="1">
                <a:solidFill>
                  <a:schemeClr val="tx1"/>
                </a:solidFill>
              </a:rPr>
              <a:t>应用、芯片靠单家</a:t>
            </a:r>
            <a:r>
              <a:rPr lang="en-US" altLang="zh-CN" sz="1300" b="1">
                <a:solidFill>
                  <a:schemeClr val="tx1"/>
                </a:solidFill>
              </a:rPr>
              <a:t>/</a:t>
            </a:r>
            <a:r>
              <a:rPr lang="zh-CN" altLang="en-US" sz="1300" b="1">
                <a:solidFill>
                  <a:schemeClr val="tx1"/>
                </a:solidFill>
              </a:rPr>
              <a:t>少数游资，情绪待发酵；雅下水电站关联板块已降温；市场情绪分化中，聚焦机器人、军工等主线，同时警惕获利回吐风险，跟踪游资后续动向判断持续性</a:t>
            </a:r>
            <a:r>
              <a:rPr lang="en-US" altLang="zh-CN" sz="1300" b="1">
                <a:solidFill>
                  <a:schemeClr val="tx1"/>
                </a:solidFill>
              </a:rPr>
              <a:t> </a:t>
            </a:r>
            <a:r>
              <a:rPr lang="zh-CN" altLang="en-US" sz="1300" b="1">
                <a:solidFill>
                  <a:schemeClr val="tx1"/>
                </a:solidFill>
              </a:rPr>
              <a:t>。</a:t>
            </a:r>
            <a:endParaRPr lang="zh-CN" altLang="en-US" sz="1300" b="1">
              <a:solidFill>
                <a:schemeClr val="tx1"/>
              </a:solidFill>
            </a:endParaRPr>
          </a:p>
        </p:txBody>
      </p:sp>
      <p:pic>
        <p:nvPicPr>
          <p:cNvPr id="3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285" y="1073150"/>
            <a:ext cx="5850255" cy="487680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</p:pic>
    </p:spTree>
    <p:custDataLst>
      <p:tags r:id="rId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0" y="1"/>
            <a:ext cx="12191364" cy="7315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defRPr/>
            </a:pPr>
            <a:r>
              <a:rPr lang="zh-CN" sz="44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板块分析</a:t>
            </a:r>
            <a:endParaRPr lang="zh-CN" sz="4400" dirty="0">
              <a:solidFill>
                <a:srgbClr val="FFFFFF"/>
              </a:solidFill>
              <a:ea typeface="思源黑体 CN Medium" panose="020B0600000000000000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108190" y="1200785"/>
            <a:ext cx="4759325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1840" y="4438015"/>
            <a:ext cx="10308590" cy="15240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altLang="en-US"/>
              <a:t>上午调整之后，半导体拉升和指数共振修复</a:t>
            </a:r>
            <a:r>
              <a:rPr lang="en-US" altLang="zh-CN"/>
              <a:t> </a:t>
            </a:r>
            <a:endParaRPr lang="en-US" altLang="zh-CN"/>
          </a:p>
          <a:p>
            <a:r>
              <a:rPr lang="zh-CN" altLang="en-US"/>
              <a:t>下午大盘指数震荡，稀土修复。</a:t>
            </a:r>
            <a:r>
              <a:rPr lang="en-US" altLang="zh-CN"/>
              <a:t> </a:t>
            </a:r>
            <a:endParaRPr lang="en-US" altLang="zh-CN"/>
          </a:p>
          <a:p>
            <a:r>
              <a:rPr lang="zh-CN" altLang="en-US"/>
              <a:t>连续大涨的军工、机器人板块休整，但板块强势，核心个股依然都是大涨好。</a:t>
            </a:r>
            <a:r>
              <a:rPr lang="en-US" altLang="zh-CN"/>
              <a:t> </a:t>
            </a:r>
            <a:endParaRPr lang="en-US" altLang="zh-CN"/>
          </a:p>
          <a:p>
            <a:r>
              <a:rPr lang="zh-CN" altLang="en-US"/>
              <a:t>半导体和稀土只是军工和机器人的补涨，只要军工和机器人维持韧性，后面还会陆续出现其他分支板块补涨。</a:t>
            </a:r>
            <a:r>
              <a:rPr lang="en-US" altLang="zh-CN"/>
              <a:t> </a:t>
            </a:r>
            <a:r>
              <a:rPr lang="en-US" altLang="zh-CN"/>
              <a:t> </a:t>
            </a:r>
            <a:r>
              <a:rPr lang="en-US" altLang="zh-CN"/>
              <a:t> </a:t>
            </a:r>
            <a:endParaRPr lang="en-US" altLang="zh-CN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155" y="814070"/>
            <a:ext cx="5510530" cy="355155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9070" y="840105"/>
            <a:ext cx="4942205" cy="352552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4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44017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控盘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-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风险！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769860" y="990600"/>
            <a:ext cx="4250055" cy="50571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sz="2000"/>
              <a:t>强势股上周周期多看右侧见顶信号：</a:t>
            </a:r>
            <a:endParaRPr lang="zh-CN" sz="2000"/>
          </a:p>
          <a:p>
            <a:endParaRPr lang="zh-CN" sz="2000"/>
          </a:p>
          <a:p>
            <a:r>
              <a:rPr lang="zh-CN" sz="2000"/>
              <a:t>初步走弱</a:t>
            </a:r>
            <a:r>
              <a:rPr lang="en-US" altLang="zh-CN" sz="2000"/>
              <a:t>--</a:t>
            </a:r>
            <a:r>
              <a:rPr lang="zh-CN" sz="2000"/>
              <a:t>成交量释放和大阴线</a:t>
            </a:r>
            <a:r>
              <a:rPr lang="en-US" altLang="zh-CN" sz="2000"/>
              <a:t>=</a:t>
            </a:r>
            <a:r>
              <a:rPr lang="zh-CN" altLang="en-US" sz="2000"/>
              <a:t>控盘松动，资金出货；</a:t>
            </a:r>
            <a:endParaRPr lang="zh-CN" altLang="en-US" sz="2000"/>
          </a:p>
          <a:p>
            <a:endParaRPr lang="zh-CN" altLang="en-US" sz="2000"/>
          </a:p>
          <a:p>
            <a:r>
              <a:rPr lang="zh-CN" altLang="en-US" sz="2000"/>
              <a:t>持续走弱</a:t>
            </a:r>
            <a:r>
              <a:rPr lang="en-US" altLang="zh-CN" sz="2000"/>
              <a:t>--</a:t>
            </a:r>
            <a:r>
              <a:rPr lang="zh-CN" altLang="en-US" sz="2000"/>
              <a:t>控盘减少、神奇色阶趋势与量能翻绿或者流动资金持续翻绿；</a:t>
            </a:r>
            <a:endParaRPr lang="zh-CN" altLang="en-US" sz="2000"/>
          </a:p>
          <a:p>
            <a:endParaRPr lang="zh-CN" altLang="en-US" sz="2000"/>
          </a:p>
          <a:p>
            <a:r>
              <a:rPr lang="zh-CN" altLang="en-US" sz="2000"/>
              <a:t>确定走弱</a:t>
            </a:r>
            <a:r>
              <a:rPr lang="en-US" altLang="zh-CN" sz="2000"/>
              <a:t>--</a:t>
            </a:r>
            <a:r>
              <a:rPr lang="zh-CN" altLang="en-US" sz="2000"/>
              <a:t>跌破智能辅助</a:t>
            </a:r>
            <a:endParaRPr lang="zh-CN" altLang="en-US" sz="2000"/>
          </a:p>
          <a:p>
            <a:endParaRPr lang="zh-CN" altLang="en-US" sz="2000"/>
          </a:p>
          <a:p>
            <a:r>
              <a:rPr lang="zh-CN" altLang="en-US" sz="2000"/>
              <a:t>节奏</a:t>
            </a:r>
            <a:r>
              <a:rPr lang="en-US" altLang="zh-CN" sz="2000"/>
              <a:t>--</a:t>
            </a:r>
            <a:r>
              <a:rPr lang="zh-CN" altLang="en-US" sz="2000"/>
              <a:t>上影线是放量的，代表振幅加大，共识分歧；</a:t>
            </a:r>
            <a:endParaRPr lang="zh-CN" altLang="en-US" sz="2000"/>
          </a:p>
          <a:p>
            <a:r>
              <a:rPr lang="zh-CN" altLang="en-US" sz="2000"/>
              <a:t>十字是缩量的，代表振幅降低，共识更容易达成；</a:t>
            </a:r>
            <a:endParaRPr lang="zh-CN" altLang="en-US" sz="2000"/>
          </a:p>
          <a:p>
            <a:r>
              <a:rPr lang="zh-CN" altLang="en-US" sz="2000"/>
              <a:t>上影线都是高抛的，十字都是低吸的</a:t>
            </a:r>
            <a:endParaRPr lang="zh-CN" altLang="en-US" sz="200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705" y="1400810"/>
            <a:ext cx="7222490" cy="441515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3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462405" y="41275"/>
            <a:ext cx="84448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资金走弱不加仓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AFAFA"/>
                  </a:gs>
                  <a:gs pos="100000">
                    <a:srgbClr val="FFF5CB"/>
                  </a:gs>
                </a:gsLst>
                <a:lin ang="5400000" scaled="0"/>
              </a:gradFill>
              <a:effectLst/>
              <a:uLnTx/>
              <a:uFillTx/>
              <a:latin typeface="思源黑体 CN Bold" panose="020B0800000000000000" charset="-122"/>
              <a:ea typeface="思源黑体 CN Bold" panose="020B0800000000000000" charset="-122"/>
              <a:cs typeface="思源黑体 CN Normal" panose="020B04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695" y="1040765"/>
            <a:ext cx="7898130" cy="47771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文本框 4"/>
          <p:cNvSpPr txBox="1"/>
          <p:nvPr/>
        </p:nvSpPr>
        <p:spPr>
          <a:xfrm>
            <a:off x="8379460" y="2212975"/>
            <a:ext cx="3564255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放量中大阴或者长上影线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流动资金</a:t>
            </a:r>
            <a:r>
              <a:rPr lang="zh-CN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持续翻绿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绿肥红瘦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主力控盘递减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643380" y="38735"/>
            <a:ext cx="84448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L2-</a:t>
            </a:r>
            <a:r>
              <a:rPr kumimoji="0" lang="zh-CN" altLang="en-US" sz="3200" b="0" i="0" u="none" strike="noStrike" kern="1200" cap="none" spc="0" normalizeH="0" baseline="0" noProof="0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主力资金</a:t>
            </a:r>
            <a:endParaRPr kumimoji="0" lang="zh-CN" altLang="en-US" sz="3200" b="0" i="0" u="none" strike="noStrike" kern="1200" cap="none" spc="0" normalizeH="0" baseline="0" noProof="0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思源黑体 CN Bold" panose="020B0800000000000000" charset="-122"/>
              <a:ea typeface="思源黑体 CN Bold" panose="020B0800000000000000" charset="-122"/>
              <a:cs typeface="思源黑体 CN Normal" panose="020B0400000000000000" charset="-122"/>
            </a:endParaRPr>
          </a:p>
        </p:txBody>
      </p:sp>
      <p:pic>
        <p:nvPicPr>
          <p:cNvPr id="126" name="图片 123" descr="IMG_25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7790" y="705485"/>
            <a:ext cx="5473065" cy="2640330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</p:pic>
      <p:sp>
        <p:nvSpPr>
          <p:cNvPr id="3" name="文本框 2"/>
          <p:cNvSpPr txBox="1"/>
          <p:nvPr/>
        </p:nvSpPr>
        <p:spPr>
          <a:xfrm>
            <a:off x="369570" y="3345815"/>
            <a:ext cx="5080000" cy="398780"/>
          </a:xfrm>
          <a:prstGeom prst="rect">
            <a:avLst/>
          </a:prstGeom>
        </p:spPr>
        <p:txBody>
          <a:bodyPr>
            <a:spAutoFit/>
          </a:bodyPr>
          <a:p>
            <a:pPr marL="0" indent="0" algn="l" defTabSz="266700">
              <a:spcBef>
                <a:spcPct val="0"/>
              </a:spcBef>
              <a:spcAft>
                <a:spcPts val="1800"/>
              </a:spcAft>
            </a:pPr>
            <a:r>
              <a:rPr lang="zh-CN" altLang="en-US" sz="2000" i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流动资金：持续翻红，交易活跃</a:t>
            </a:r>
            <a:endParaRPr lang="zh-CN" altLang="en-US" sz="2000" i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255" y="708025"/>
            <a:ext cx="5441315" cy="263779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255" y="3744595"/>
            <a:ext cx="5441315" cy="215138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7790" y="3744595"/>
            <a:ext cx="5473065" cy="215201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文本框 7"/>
          <p:cNvSpPr txBox="1"/>
          <p:nvPr/>
        </p:nvSpPr>
        <p:spPr>
          <a:xfrm>
            <a:off x="6535420" y="5895975"/>
            <a:ext cx="626046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/>
              <a:t>紫旗：净买额为正，机构游资合力拉升</a:t>
            </a:r>
            <a:endParaRPr lang="zh-CN" altLang="en-US" sz="2000"/>
          </a:p>
        </p:txBody>
      </p:sp>
      <p:sp>
        <p:nvSpPr>
          <p:cNvPr id="9" name="文本框 8"/>
          <p:cNvSpPr txBox="1"/>
          <p:nvPr/>
        </p:nvSpPr>
        <p:spPr>
          <a:xfrm>
            <a:off x="262255" y="5895975"/>
            <a:ext cx="60960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/>
              <a:t>主力控盘：主力资金筹码的锁仓意愿</a:t>
            </a:r>
            <a:endParaRPr lang="zh-CN" altLang="en-US" sz="2000"/>
          </a:p>
        </p:txBody>
      </p:sp>
      <p:sp>
        <p:nvSpPr>
          <p:cNvPr id="10" name="文本框 9"/>
          <p:cNvSpPr txBox="1"/>
          <p:nvPr/>
        </p:nvSpPr>
        <p:spPr>
          <a:xfrm>
            <a:off x="6535420" y="3345815"/>
            <a:ext cx="60960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/>
              <a:t>主力动向紫色：主力强势进场主导拉升</a:t>
            </a:r>
            <a:endParaRPr lang="zh-CN" altLang="en-US" sz="2000"/>
          </a:p>
        </p:txBody>
      </p:sp>
    </p:spTree>
    <p:custDataLst>
      <p:tags r:id="rId6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ppt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491740" y="3173730"/>
            <a:ext cx="7313930" cy="2047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我司所有工作人员均不允许推荐股票、不允许承诺收益、不允许代客理财、不允许合作分成、不允许私下收款，如您发现有任何违规行为，请立即拨打400-</a:t>
            </a:r>
            <a:r>
              <a:rPr lang="en-US" altLang="zh-CN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9088</a:t>
            </a:r>
            <a:r>
              <a:rPr lang="zh-CN" altLang="en-US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-</a:t>
            </a:r>
            <a:r>
              <a:rPr lang="en-US" altLang="zh-CN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988</a:t>
            </a:r>
            <a:r>
              <a:rPr lang="zh-CN" altLang="en-US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向我们举报！</a:t>
            </a:r>
            <a:endParaRPr lang="zh-CN" altLang="en-US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  <a:p>
            <a:pPr>
              <a:lnSpc>
                <a:spcPct val="120000"/>
              </a:lnSpc>
            </a:pPr>
            <a:endParaRPr lang="zh-CN" altLang="en-US" sz="1000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accent6">
                    <a:lumMod val="40000"/>
                    <a:lumOff val="6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风险提示：所有信息及观点均来源于公开信息及经传软件信号显示，仅供参考，不构成最终投资依据，软件作为辅助参考工具，无法承诺收益，投资者应正视市场风险，自主作出投资决策并自行承担投资风险。投资有风险，入市须谨慎！</a:t>
            </a:r>
            <a:endParaRPr lang="zh-CN" altLang="en-US" sz="1400">
              <a:solidFill>
                <a:schemeClr val="accent6">
                  <a:lumMod val="40000"/>
                  <a:lumOff val="60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  <p:pic>
        <p:nvPicPr>
          <p:cNvPr id="6" name="图片 5" descr="C:\Users\Administrator\Desktop\图片1.png图片1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5341620" y="1087120"/>
            <a:ext cx="1492885" cy="34290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5"/>
            </p:custDataLst>
          </p:nvPr>
        </p:nvSpPr>
        <p:spPr>
          <a:xfrm>
            <a:off x="1542415" y="1631315"/>
            <a:ext cx="929005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8000" kern="700">
                <a:gradFill>
                  <a:gsLst>
                    <a:gs pos="30000">
                      <a:srgbClr val="FFFAEB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rgbClr val="C20006">
                      <a:alpha val="40000"/>
                    </a:srgbClr>
                  </a:outerShdw>
                </a:effectLst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让投资遇见美好</a:t>
            </a:r>
            <a:r>
              <a:rPr lang="en-US" altLang="zh-CN" sz="7200" kern="7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 </a:t>
            </a:r>
            <a:endParaRPr lang="zh-CN" altLang="en-US" sz="7200" kern="7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2524760" y="2811145"/>
            <a:ext cx="7218680" cy="0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6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0168,&quot;width&quot;:18489}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520,&quot;width&quot;:2400}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1.xml><?xml version="1.0" encoding="utf-8"?>
<p:tagLst xmlns:p="http://schemas.openxmlformats.org/presentationml/2006/main">
  <p:tag name="COMMONDATA" val="eyJoZGlkIjoiY2VjMWU5MTk5OGQyZDRjNDI5M2FkMjMzMDk5YzdjNmIifQ==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1264</Words>
  <Application>WPS 演示</Application>
  <PresentationFormat>宽屏</PresentationFormat>
  <Paragraphs>96</Paragraphs>
  <Slides>8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23" baseType="lpstr">
      <vt:lpstr>Arial</vt:lpstr>
      <vt:lpstr>宋体</vt:lpstr>
      <vt:lpstr>Wingdings</vt:lpstr>
      <vt:lpstr>思源黑体 CN Medium</vt:lpstr>
      <vt:lpstr>黑体</vt:lpstr>
      <vt:lpstr>思源黑体 CN Heavy</vt:lpstr>
      <vt:lpstr>思源黑体 CN Bold</vt:lpstr>
      <vt:lpstr>思源黑体 CN Regular</vt:lpstr>
      <vt:lpstr>思源黑体 CN Light</vt:lpstr>
      <vt:lpstr>思源黑体 CN Normal</vt:lpstr>
      <vt:lpstr>微软雅黑</vt:lpstr>
      <vt:lpstr>Calibri</vt:lpstr>
      <vt:lpstr>Arial Unicode MS</vt:lpstr>
      <vt:lpstr>等线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曾文龙</cp:lastModifiedBy>
  <cp:revision>268</cp:revision>
  <dcterms:created xsi:type="dcterms:W3CDTF">2024-01-18T12:59:00Z</dcterms:created>
  <dcterms:modified xsi:type="dcterms:W3CDTF">2025-08-07T12:49:37Z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9B1BBED2BE804D7ABCE1233168F64041_13</vt:lpwstr>
  </property>
  <property fmtid="{D5CDD505-2E9C-101B-9397-08002B2CF9AE}" pid="3" name="KSOProductBuildVer">
    <vt:lpwstr>2052-12.1.0.22215</vt:lpwstr>
  </property>
</Properties>
</file>