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5" r:id="rId4"/>
    <p:sldId id="4515" r:id="rId6"/>
    <p:sldId id="4492" r:id="rId7"/>
    <p:sldId id="4524" r:id="rId8"/>
    <p:sldId id="4526" r:id="rId9"/>
    <p:sldId id="4514" r:id="rId10"/>
    <p:sldId id="4527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0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5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16.png"/><Relationship Id="rId3" Type="http://schemas.openxmlformats.org/officeDocument/2006/relationships/tags" Target="../tags/tag30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高低切换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2025.8.21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5805" y="1758315"/>
            <a:ext cx="4692650" cy="37846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牛线之上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翻红（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横向样本统计：短线上攻向下，中线上攻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大盘角度：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市场长期趋势未发生改变，但短期波动大概率会加剧，方向暂不明朗，如同今日这般上下震荡的情况可能会持续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板块角度：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高低切特征显著，板块轮动速度加快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个股角度：活跃个股的走势会出现明显分化，部分个股可能会逆势走强实现穿越，而另一些个股则可能遭遇大幅下跌，优选主力控盘。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绝对高度控盘；跟踪平均股价或者沪深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关联指数；轮动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启动补涨。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短期的震荡调整并未改变整体上升趋势，经过一两天的整理消化后，市场很可能再次涌现出节奏性的切入机会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960880"/>
            <a:ext cx="6687185" cy="34518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91250" y="1304925"/>
            <a:ext cx="5433695" cy="4469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数字货币：章盟主买北信源</a:t>
            </a:r>
            <a:r>
              <a:rPr lang="en-US" altLang="zh-CN" sz="1200" b="1">
                <a:solidFill>
                  <a:schemeClr val="tx1"/>
                </a:solidFill>
              </a:rPr>
              <a:t>6009</a:t>
            </a:r>
            <a:r>
              <a:rPr lang="zh-CN" altLang="en-US" sz="1200" b="1">
                <a:solidFill>
                  <a:schemeClr val="tx1"/>
                </a:solidFill>
              </a:rPr>
              <a:t>万，作手新一买京北方</a:t>
            </a:r>
            <a:r>
              <a:rPr lang="en-US" altLang="zh-CN" sz="1200" b="1">
                <a:solidFill>
                  <a:schemeClr val="tx1"/>
                </a:solidFill>
              </a:rPr>
              <a:t>6295</a:t>
            </a:r>
            <a:r>
              <a:rPr lang="zh-CN" altLang="en-US" sz="1200" b="1">
                <a:solidFill>
                  <a:schemeClr val="tx1"/>
                </a:solidFill>
              </a:rPr>
              <a:t>万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翠微股份</a:t>
            </a:r>
            <a:r>
              <a:rPr lang="en-US" altLang="zh-CN" sz="1200" b="1">
                <a:solidFill>
                  <a:schemeClr val="tx1"/>
                </a:solidFill>
              </a:rPr>
              <a:t>6315</a:t>
            </a:r>
            <a:r>
              <a:rPr lang="zh-CN" altLang="en-US" sz="1200" b="1">
                <a:solidFill>
                  <a:schemeClr val="tx1"/>
                </a:solidFill>
              </a:rPr>
              <a:t>万，成都系买北信源</a:t>
            </a:r>
            <a:r>
              <a:rPr lang="en-US" altLang="zh-CN" sz="1200" b="1">
                <a:solidFill>
                  <a:schemeClr val="tx1"/>
                </a:solidFill>
              </a:rPr>
              <a:t>8510</a:t>
            </a:r>
            <a:r>
              <a:rPr lang="zh-CN" altLang="en-US" sz="1200" b="1">
                <a:solidFill>
                  <a:schemeClr val="tx1"/>
                </a:solidFill>
              </a:rPr>
              <a:t>万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跨境通</a:t>
            </a:r>
            <a:r>
              <a:rPr lang="en-US" altLang="zh-CN" sz="1200" b="1">
                <a:solidFill>
                  <a:schemeClr val="tx1"/>
                </a:solidFill>
              </a:rPr>
              <a:t>4964</a:t>
            </a:r>
            <a:r>
              <a:rPr lang="zh-CN" altLang="en-US" sz="1200" b="1">
                <a:solidFill>
                  <a:schemeClr val="tx1"/>
                </a:solidFill>
              </a:rPr>
              <a:t>万，中山东路买北信源</a:t>
            </a:r>
            <a:r>
              <a:rPr lang="en-US" altLang="zh-CN" sz="1200" b="1">
                <a:solidFill>
                  <a:schemeClr val="tx1"/>
                </a:solidFill>
              </a:rPr>
              <a:t>1.10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 </a:t>
            </a:r>
            <a:r>
              <a:rPr lang="zh-CN" altLang="en-US" sz="1200" b="1">
                <a:solidFill>
                  <a:schemeClr val="tx1"/>
                </a:solidFill>
              </a:rPr>
              <a:t>。多知名游资集中加仓，尤其北信源获多路资金青睐，板块处于进攻周期，短期或延续热度，但需警惕高位筹码分歧。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机器人：南方精工（成都系卖、章盟主卖）、华民股份（成都系买）、日丰股份（宁波桑田路买）、华丽家族（成都系卖），板块处于分歧期，前期标的（如南方精工）或走弱，新标的（华民股份、日丰股份）有补涨潜力，可跟踪资金承接力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军工：成飞集成宁波桑田路买</a:t>
            </a:r>
            <a:r>
              <a:rPr lang="en-US" altLang="zh-CN" sz="1200" b="1">
                <a:solidFill>
                  <a:schemeClr val="tx1"/>
                </a:solidFill>
              </a:rPr>
              <a:t>8775</a:t>
            </a:r>
            <a:r>
              <a:rPr lang="zh-CN" altLang="en-US" sz="1200" b="1">
                <a:solidFill>
                  <a:schemeClr val="tx1"/>
                </a:solidFill>
              </a:rPr>
              <a:t>万、卖</a:t>
            </a:r>
            <a:r>
              <a:rPr lang="en-US" altLang="zh-CN" sz="1200" b="1">
                <a:solidFill>
                  <a:schemeClr val="tx1"/>
                </a:solidFill>
              </a:rPr>
              <a:t>6864</a:t>
            </a:r>
            <a:r>
              <a:rPr lang="zh-CN" altLang="en-US" sz="1200" b="1">
                <a:solidFill>
                  <a:schemeClr val="tx1"/>
                </a:solidFill>
              </a:rPr>
              <a:t>万；佛山系买</a:t>
            </a:r>
            <a:r>
              <a:rPr lang="en-US" altLang="zh-CN" sz="1200" b="1">
                <a:solidFill>
                  <a:schemeClr val="tx1"/>
                </a:solidFill>
              </a:rPr>
              <a:t>1.02</a:t>
            </a:r>
            <a:r>
              <a:rPr lang="zh-CN" altLang="en-US" sz="1200" b="1">
                <a:solidFill>
                  <a:schemeClr val="tx1"/>
                </a:solidFill>
              </a:rPr>
              <a:t>亿、卖</a:t>
            </a:r>
            <a:r>
              <a:rPr lang="en-US" altLang="zh-CN" sz="1200" b="1">
                <a:solidFill>
                  <a:schemeClr val="tx1"/>
                </a:solidFill>
              </a:rPr>
              <a:t>1.12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 </a:t>
            </a:r>
            <a:r>
              <a:rPr lang="zh-CN" altLang="en-US" sz="1200" b="1">
                <a:solidFill>
                  <a:schemeClr val="tx1"/>
                </a:solidFill>
              </a:rPr>
              <a:t>。游资做</a:t>
            </a:r>
            <a:r>
              <a:rPr lang="en-US" altLang="zh-CN" sz="1200" b="1">
                <a:solidFill>
                  <a:schemeClr val="tx1"/>
                </a:solidFill>
              </a:rPr>
              <a:t> T</a:t>
            </a:r>
            <a:r>
              <a:rPr lang="zh-CN" altLang="en-US" sz="1200" b="1">
                <a:solidFill>
                  <a:schemeClr val="tx1"/>
                </a:solidFill>
              </a:rPr>
              <a:t>或短线博弈，持续性存疑，需紧盯成飞集成等核心票走势。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其他：医药（仁和药业）：仅宁波桑田路买</a:t>
            </a:r>
            <a:r>
              <a:rPr lang="en-US" altLang="zh-CN" sz="1200" b="1">
                <a:solidFill>
                  <a:schemeClr val="tx1"/>
                </a:solidFill>
              </a:rPr>
              <a:t>3381</a:t>
            </a:r>
            <a:r>
              <a:rPr lang="zh-CN" altLang="en-US" sz="1200" b="1">
                <a:solidFill>
                  <a:schemeClr val="tx1"/>
                </a:solidFill>
              </a:rPr>
              <a:t>万，资金关注度低；电力（世茂能源）：上塘路买</a:t>
            </a:r>
            <a:r>
              <a:rPr lang="en-US" altLang="zh-CN" sz="1200" b="1">
                <a:solidFill>
                  <a:schemeClr val="tx1"/>
                </a:solidFill>
              </a:rPr>
              <a:t>3972</a:t>
            </a:r>
            <a:r>
              <a:rPr lang="zh-CN" altLang="en-US" sz="1200" b="1">
                <a:solidFill>
                  <a:schemeClr val="tx1"/>
                </a:solidFill>
              </a:rPr>
              <a:t>万，游资单独试错；液冷（川润股份）：流沙河卖出</a:t>
            </a:r>
            <a:r>
              <a:rPr lang="en-US" altLang="zh-CN" sz="1200" b="1">
                <a:solidFill>
                  <a:schemeClr val="tx1"/>
                </a:solidFill>
              </a:rPr>
              <a:t>5254</a:t>
            </a:r>
            <a:r>
              <a:rPr lang="zh-CN" altLang="en-US" sz="1200" b="1">
                <a:solidFill>
                  <a:schemeClr val="tx1"/>
                </a:solidFill>
              </a:rPr>
              <a:t>万，资金离场。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5" y="903605"/>
            <a:ext cx="5403850" cy="50374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1840" y="5450205"/>
            <a:ext cx="10308590" cy="438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AI</a:t>
            </a:r>
            <a:r>
              <a:rPr lang="zh-CN" altLang="en-US"/>
              <a:t>（</a:t>
            </a:r>
            <a:r>
              <a:rPr lang="en-US" altLang="zh-CN"/>
              <a:t>PCB/CPO/</a:t>
            </a:r>
            <a:r>
              <a:rPr lang="zh-CN" altLang="en-US"/>
              <a:t>液冷</a:t>
            </a:r>
            <a:r>
              <a:rPr lang="en-US" altLang="zh-CN"/>
              <a:t>-</a:t>
            </a:r>
            <a:r>
              <a:rPr lang="zh-CN" altLang="en-US"/>
              <a:t>小票高切低）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929640"/>
            <a:ext cx="5200015" cy="1038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67500" y="2537143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利好国产芯片产业链</a:t>
            </a:r>
            <a:r>
              <a:rPr lang="en-US" altLang="zh-CN" sz="1600"/>
              <a:t>:</a:t>
            </a:r>
            <a:endParaRPr lang="en-US" altLang="zh-CN" sz="1600"/>
          </a:p>
          <a:p>
            <a:r>
              <a:rPr lang="zh-CN" altLang="en-US" sz="1600"/>
              <a:t>光刻机、算力芯片、</a:t>
            </a:r>
            <a:r>
              <a:rPr lang="en-US" altLang="zh-CN" sz="1600"/>
              <a:t>aisoc</a:t>
            </a:r>
            <a:r>
              <a:rPr lang="zh-CN" altLang="en-US" sz="1600"/>
              <a:t>、存储芯片</a:t>
            </a:r>
            <a:endParaRPr lang="zh-CN" altLang="en-US" sz="1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5" y="1054100"/>
            <a:ext cx="5830570" cy="35509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龙虎金榜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74065"/>
            <a:ext cx="11750040" cy="5485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WPS 演示</Application>
  <PresentationFormat>宽屏</PresentationFormat>
  <Paragraphs>107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273</cp:revision>
  <dcterms:created xsi:type="dcterms:W3CDTF">2024-01-18T12:59:00Z</dcterms:created>
  <dcterms:modified xsi:type="dcterms:W3CDTF">2025-08-21T12:58:19Z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B3AEDC06F97940C7B25A5424BD749F0B_13</vt:lpwstr>
  </property>
  <property fmtid="{D5CDD505-2E9C-101B-9397-08002B2CF9AE}" pid="3" name="KSOProductBuildVer">
    <vt:lpwstr>2052-12.1.0.22529</vt:lpwstr>
  </property>
</Properties>
</file>