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4529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13.png"/><Relationship Id="rId7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1.png"/><Relationship Id="rId2" Type="http://schemas.openxmlformats.org/officeDocument/2006/relationships/tags" Target="../tags/tag26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6.xml"/><Relationship Id="rId2" Type="http://schemas.openxmlformats.org/officeDocument/2006/relationships/image" Target="../media/image15.png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6.png"/><Relationship Id="rId3" Type="http://schemas.openxmlformats.org/officeDocument/2006/relationships/tags" Target="../tags/tag38.xml"/><Relationship Id="rId2" Type="http://schemas.openxmlformats.org/officeDocument/2006/relationships/image" Target="../media/image1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创业板新高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2025.9.11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587355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4554220"/>
            <a:ext cx="11533505" cy="1719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市场量能放量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4600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亿，成交稳定在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2.43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万亿附近，流动资金指标微弱翻红，显示市场短期资金活跃度略有回暖。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值得警惕的是，平均股价出现绿框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该信号通常预示市场处于高位量价背离状态，意味着当前价格与量能的匹配度下降，市场多空分歧加剧，个股破位风险需重点防范。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资金背离下，注意事项：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一，对于流动资金持续翻绿的个股，后续出现破位下跌的概率较高；二，少数具备高控盘的个股，凭借较强的筹码集中度，在系统性风险释放过程中抗跌性更突出。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指数强势震荡，成交额维持或继续放大，关注科技线核心，固态电池连续分歧后也有回流预期。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科技线大涨后分化，大盘缩量走弱，聚焦科技核心，盘中题材轮动冲高离场，耐心等下一个节点再参与。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58" y="958533"/>
            <a:ext cx="7200265" cy="34537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075" y="212979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铜缆高速连接器：章盟主、炒股养家、毛老板、方新侠、小鳄鱼等知名游资都大手笔买入该板块个股，像立讯精密，毛老板买了</a:t>
            </a:r>
            <a:r>
              <a:rPr lang="en-US" altLang="zh-CN" sz="1200" b="1">
                <a:solidFill>
                  <a:schemeClr val="tx1"/>
                </a:solidFill>
              </a:rPr>
              <a:t>5.64</a:t>
            </a:r>
            <a:r>
              <a:rPr lang="zh-CN" altLang="en-US" sz="1200" b="1">
                <a:solidFill>
                  <a:schemeClr val="tx1"/>
                </a:solidFill>
              </a:rPr>
              <a:t>亿，方新侠买</a:t>
            </a:r>
            <a:r>
              <a:rPr lang="en-US" altLang="zh-CN" sz="1200" b="1">
                <a:solidFill>
                  <a:schemeClr val="tx1"/>
                </a:solidFill>
              </a:rPr>
              <a:t>3.26</a:t>
            </a:r>
            <a:r>
              <a:rPr lang="zh-CN" altLang="en-US" sz="1200" b="1">
                <a:solidFill>
                  <a:schemeClr val="tx1"/>
                </a:solidFill>
              </a:rPr>
              <a:t>亿，小鳄鱼买</a:t>
            </a:r>
            <a:r>
              <a:rPr lang="en-US" altLang="zh-CN" sz="1200" b="1">
                <a:solidFill>
                  <a:schemeClr val="tx1"/>
                </a:solidFill>
              </a:rPr>
              <a:t>2.0</a:t>
            </a:r>
            <a:r>
              <a:rPr lang="zh-CN" altLang="en-US" sz="1200" b="1">
                <a:solidFill>
                  <a:schemeClr val="tx1"/>
                </a:solidFill>
              </a:rPr>
              <a:t>亿，中山东路也买入立讯精密</a:t>
            </a:r>
            <a:r>
              <a:rPr lang="en-US" altLang="zh-CN" sz="1200" b="1">
                <a:solidFill>
                  <a:schemeClr val="tx1"/>
                </a:solidFill>
              </a:rPr>
              <a:t>3.04</a:t>
            </a:r>
            <a:r>
              <a:rPr lang="zh-CN" altLang="en-US" sz="1200" b="1">
                <a:solidFill>
                  <a:schemeClr val="tx1"/>
                </a:solidFill>
              </a:rPr>
              <a:t>亿、金信诺</a:t>
            </a:r>
            <a:r>
              <a:rPr lang="en-US" altLang="zh-CN" sz="1200" b="1">
                <a:solidFill>
                  <a:schemeClr val="tx1"/>
                </a:solidFill>
              </a:rPr>
              <a:t>9363</a:t>
            </a:r>
            <a:r>
              <a:rPr lang="zh-CN" altLang="en-US" sz="1200" b="1">
                <a:solidFill>
                  <a:schemeClr val="tx1"/>
                </a:solidFill>
              </a:rPr>
              <a:t>万。这表明资金对该板块的关注度极高，板块有望持续活跃。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PCB</a:t>
            </a:r>
            <a:r>
              <a:rPr lang="zh-CN" altLang="en-US" sz="1200" b="1">
                <a:solidFill>
                  <a:schemeClr val="tx1"/>
                </a:solidFill>
              </a:rPr>
              <a:t>：章盟主买入东山精密</a:t>
            </a:r>
            <a:r>
              <a:rPr lang="en-US" altLang="zh-CN" sz="1200" b="1">
                <a:solidFill>
                  <a:schemeClr val="tx1"/>
                </a:solidFill>
              </a:rPr>
              <a:t>1.57</a:t>
            </a:r>
            <a:r>
              <a:rPr lang="zh-CN" altLang="en-US" sz="1200" b="1">
                <a:solidFill>
                  <a:schemeClr val="tx1"/>
                </a:solidFill>
              </a:rPr>
              <a:t>亿，中山东路买入大族数控（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5691</a:t>
            </a:r>
            <a:r>
              <a:rPr lang="zh-CN" altLang="en-US" sz="1200" b="1">
                <a:solidFill>
                  <a:schemeClr val="tx1"/>
                </a:solidFill>
              </a:rPr>
              <a:t>万，资金布局，显示出该板块也受到部分游资关注。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CPO</a:t>
            </a:r>
            <a:r>
              <a:rPr lang="zh-CN" altLang="en-US" sz="1200" b="1">
                <a:solidFill>
                  <a:schemeClr val="tx1"/>
                </a:solidFill>
              </a:rPr>
              <a:t>：中山东路买入炬光科技</a:t>
            </a:r>
            <a:r>
              <a:rPr lang="en-US" altLang="zh-CN" sz="1200" b="1">
                <a:solidFill>
                  <a:schemeClr val="tx1"/>
                </a:solidFill>
              </a:rPr>
              <a:t>7047</a:t>
            </a:r>
            <a:r>
              <a:rPr lang="zh-CN" altLang="en-US" sz="1200" b="1">
                <a:solidFill>
                  <a:schemeClr val="tx1"/>
                </a:solidFill>
              </a:rPr>
              <a:t>万，但佛山系卖出华工科技</a:t>
            </a:r>
            <a:r>
              <a:rPr lang="en-US" altLang="zh-CN" sz="1200" b="1">
                <a:solidFill>
                  <a:schemeClr val="tx1"/>
                </a:solidFill>
              </a:rPr>
              <a:t>8444</a:t>
            </a:r>
            <a:r>
              <a:rPr lang="zh-CN" altLang="en-US" sz="1200" b="1">
                <a:solidFill>
                  <a:schemeClr val="tx1"/>
                </a:solidFill>
              </a:rPr>
              <a:t>万，资金稍有分歧。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其他板块：云计算（作手新一卖出二六三</a:t>
            </a:r>
            <a:r>
              <a:rPr lang="en-US" altLang="zh-CN" sz="1200" b="1">
                <a:solidFill>
                  <a:schemeClr val="tx1"/>
                </a:solidFill>
              </a:rPr>
              <a:t>5730</a:t>
            </a:r>
            <a:r>
              <a:rPr lang="zh-CN" altLang="en-US" sz="1200" b="1">
                <a:solidFill>
                  <a:schemeClr val="tx1"/>
                </a:solidFill>
              </a:rPr>
              <a:t>万）、卫星互联网与算力（成都系卖出三维通信</a:t>
            </a:r>
            <a:r>
              <a:rPr lang="en-US" altLang="zh-CN" sz="1200" b="1">
                <a:solidFill>
                  <a:schemeClr val="tx1"/>
                </a:solidFill>
              </a:rPr>
              <a:t>8126</a:t>
            </a:r>
            <a:r>
              <a:rPr lang="zh-CN" altLang="en-US" sz="1200" b="1">
                <a:solidFill>
                  <a:schemeClr val="tx1"/>
                </a:solidFill>
              </a:rPr>
              <a:t>万、元道通信</a:t>
            </a:r>
            <a:r>
              <a:rPr lang="en-US" altLang="zh-CN" sz="1200" b="1">
                <a:solidFill>
                  <a:schemeClr val="tx1"/>
                </a:solidFill>
              </a:rPr>
              <a:t>2992</a:t>
            </a:r>
            <a:r>
              <a:rPr lang="zh-CN" altLang="en-US" sz="1200" b="1">
                <a:solidFill>
                  <a:schemeClr val="tx1"/>
                </a:solidFill>
              </a:rPr>
              <a:t>万）、大消费与芯片（流沙河卖出中源家居（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1015</a:t>
            </a:r>
            <a:r>
              <a:rPr lang="zh-CN" altLang="en-US" sz="1200" b="1">
                <a:solidFill>
                  <a:schemeClr val="tx1"/>
                </a:solidFill>
              </a:rPr>
              <a:t>万、圣晖集成</a:t>
            </a:r>
            <a:r>
              <a:rPr lang="en-US" altLang="zh-CN" sz="1200" b="1">
                <a:solidFill>
                  <a:schemeClr val="tx1"/>
                </a:solidFill>
              </a:rPr>
              <a:t>1196</a:t>
            </a:r>
            <a:r>
              <a:rPr lang="zh-CN" altLang="en-US" sz="1200" b="1">
                <a:solidFill>
                  <a:schemeClr val="tx1"/>
                </a:solidFill>
              </a:rPr>
              <a:t>万）等板块，这些板块暂时缺乏吸引力，资金关注度低。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951865"/>
            <a:ext cx="4775200" cy="49536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1305" y="4972685"/>
            <a:ext cx="10308590" cy="1084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创业板新高，朝着上方轨道线靠近。</a:t>
            </a:r>
            <a:endParaRPr lang="zh-CN" altLang="en-US"/>
          </a:p>
          <a:p>
            <a:r>
              <a:rPr lang="zh-CN" altLang="en-US"/>
              <a:t>科技核心的超跌反弹（</a:t>
            </a:r>
            <a:r>
              <a:rPr lang="en-US" altLang="zh-CN">
                <a:solidFill>
                  <a:srgbClr val="FF0000"/>
                </a:solidFill>
              </a:rPr>
              <a:t>AI</a:t>
            </a:r>
            <a:r>
              <a:rPr lang="zh-CN" altLang="en-US">
                <a:solidFill>
                  <a:srgbClr val="FF0000"/>
                </a:solidFill>
              </a:rPr>
              <a:t>硬件</a:t>
            </a:r>
            <a:r>
              <a:rPr lang="en-US" altLang="zh-CN">
                <a:solidFill>
                  <a:srgbClr val="FF0000"/>
                </a:solidFill>
              </a:rPr>
              <a:t>-CPO/PCB</a:t>
            </a:r>
            <a:r>
              <a:rPr lang="zh-CN" altLang="en-US">
                <a:solidFill>
                  <a:srgbClr val="FF0000"/>
                </a:solidFill>
              </a:rPr>
              <a:t>、液冷</a:t>
            </a:r>
            <a:r>
              <a:rPr lang="zh-CN" altLang="en-US"/>
              <a:t>）。</a:t>
            </a:r>
            <a:endParaRPr lang="en-US" altLang="zh-CN"/>
          </a:p>
          <a:p>
            <a:r>
              <a:rPr lang="zh-CN" altLang="en-US"/>
              <a:t>活跃板块轮动，启动</a:t>
            </a:r>
            <a:r>
              <a:rPr lang="en-US" altLang="zh-CN"/>
              <a:t>-</a:t>
            </a:r>
            <a:r>
              <a:rPr lang="zh-CN" altLang="en-US"/>
              <a:t>回档（</a:t>
            </a:r>
            <a:r>
              <a:rPr lang="zh-CN" altLang="en-US">
                <a:solidFill>
                  <a:srgbClr val="FF0000"/>
                </a:solidFill>
              </a:rPr>
              <a:t>固态电池</a:t>
            </a:r>
            <a:r>
              <a:rPr lang="zh-CN" altLang="en-US"/>
              <a:t>，储能等等）。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821055"/>
            <a:ext cx="7200265" cy="390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5" y="821055"/>
            <a:ext cx="4020185" cy="2607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龙虎金榜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749300"/>
            <a:ext cx="11693525" cy="5494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COMMONDATA" val="eyJoZGlkIjoiY2VjMWU5MTk5OGQyZDRjNDI5M2FkMjMzMDk5YzdjNm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WPS 演示</Application>
  <PresentationFormat>宽屏</PresentationFormat>
  <Paragraphs>97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Helvetica</vt:lpstr>
      <vt:lpstr>Inter</vt:lpstr>
      <vt:lpstr>Calibri</vt:lpstr>
      <vt:lpstr>Arial Unicode MS</vt:lpstr>
      <vt:lpstr>等线</vt:lpstr>
      <vt:lpstr>ksdb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281</cp:revision>
  <dcterms:created xsi:type="dcterms:W3CDTF">2024-01-18T12:59:00Z</dcterms:created>
  <dcterms:modified xsi:type="dcterms:W3CDTF">2025-09-11T12:46:05Z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9D3440DE177448249CA78F7E2B7F4F9D_13</vt:lpwstr>
  </property>
  <property fmtid="{D5CDD505-2E9C-101B-9397-08002B2CF9AE}" pid="3" name="KSOProductBuildVer">
    <vt:lpwstr>2052-12.1.0.22529</vt:lpwstr>
  </property>
</Properties>
</file>