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4328" r:id="rId3"/>
    <p:sldId id="4531" r:id="rId4"/>
    <p:sldId id="4525" r:id="rId6"/>
    <p:sldId id="4515" r:id="rId7"/>
    <p:sldId id="4492" r:id="rId8"/>
    <p:sldId id="4524" r:id="rId9"/>
    <p:sldId id="4526" r:id="rId10"/>
    <p:sldId id="4514" r:id="rId11"/>
    <p:sldId id="4529" r:id="rId12"/>
    <p:sldId id="270" r:id="rId13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41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43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97641-2152-4774-8360-44780691E8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F2145-BD71-46EC-B4BE-F31170F96B1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4F2145-BD71-46EC-B4BE-F31170F96B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image" Target="../media/image4.png"/><Relationship Id="rId15" Type="http://schemas.openxmlformats.org/officeDocument/2006/relationships/slideLayout" Target="../slideLayouts/slideLayout12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tags" Target="../tags/tag42.xml"/><Relationship Id="rId5" Type="http://schemas.openxmlformats.org/officeDocument/2006/relationships/tags" Target="../tags/tag41.xml"/><Relationship Id="rId4" Type="http://schemas.openxmlformats.org/officeDocument/2006/relationships/image" Target="../media/image15.png"/><Relationship Id="rId3" Type="http://schemas.openxmlformats.org/officeDocument/2006/relationships/tags" Target="../tags/tag40.xml"/><Relationship Id="rId2" Type="http://schemas.openxmlformats.org/officeDocument/2006/relationships/image" Target="../media/image1.png"/><Relationship Id="rId1" Type="http://schemas.openxmlformats.org/officeDocument/2006/relationships/tags" Target="../tags/tag39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6.xml"/><Relationship Id="rId1" Type="http://schemas.openxmlformats.org/officeDocument/2006/relationships/tags" Target="../tags/tag15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8.xml"/><Relationship Id="rId2" Type="http://schemas.openxmlformats.org/officeDocument/2006/relationships/image" Target="../media/image5.png"/><Relationship Id="rId1" Type="http://schemas.openxmlformats.org/officeDocument/2006/relationships/tags" Target="../tags/tag17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3.xml"/><Relationship Id="rId3" Type="http://schemas.openxmlformats.org/officeDocument/2006/relationships/tags" Target="../tags/tag20.xml"/><Relationship Id="rId2" Type="http://schemas.openxmlformats.org/officeDocument/2006/relationships/image" Target="../media/image6.png"/><Relationship Id="rId1" Type="http://schemas.openxmlformats.org/officeDocument/2006/relationships/tags" Target="../tags/tag19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3.xml"/><Relationship Id="rId3" Type="http://schemas.openxmlformats.org/officeDocument/2006/relationships/tags" Target="../tags/tag22.xml"/><Relationship Id="rId2" Type="http://schemas.openxmlformats.org/officeDocument/2006/relationships/image" Target="../media/image7.png"/><Relationship Id="rId1" Type="http://schemas.openxmlformats.org/officeDocument/2006/relationships/tags" Target="../tags/tag21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24.xml"/><Relationship Id="rId2" Type="http://schemas.openxmlformats.org/officeDocument/2006/relationships/image" Target="../media/image8.png"/><Relationship Id="rId1" Type="http://schemas.openxmlformats.org/officeDocument/2006/relationships/tags" Target="../tags/tag23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26.xml"/><Relationship Id="rId2" Type="http://schemas.openxmlformats.org/officeDocument/2006/relationships/image" Target="../media/image9.png"/><Relationship Id="rId1" Type="http://schemas.openxmlformats.org/officeDocument/2006/relationships/tags" Target="../tags/tag25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32.xml"/><Relationship Id="rId8" Type="http://schemas.openxmlformats.org/officeDocument/2006/relationships/image" Target="../media/image12.png"/><Relationship Id="rId7" Type="http://schemas.openxmlformats.org/officeDocument/2006/relationships/tags" Target="../tags/tag31.xml"/><Relationship Id="rId6" Type="http://schemas.openxmlformats.org/officeDocument/2006/relationships/image" Target="../media/image11.png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image" Target="../media/image10.png"/><Relationship Id="rId2" Type="http://schemas.openxmlformats.org/officeDocument/2006/relationships/tags" Target="../tags/tag28.xml"/><Relationship Id="rId15" Type="http://schemas.openxmlformats.org/officeDocument/2006/relationships/slideLayout" Target="../slideLayouts/slideLayout13.xml"/><Relationship Id="rId14" Type="http://schemas.openxmlformats.org/officeDocument/2006/relationships/tags" Target="../tags/tag36.xml"/><Relationship Id="rId13" Type="http://schemas.openxmlformats.org/officeDocument/2006/relationships/tags" Target="../tags/tag35.xml"/><Relationship Id="rId12" Type="http://schemas.openxmlformats.org/officeDocument/2006/relationships/tags" Target="../tags/tag34.xml"/><Relationship Id="rId11" Type="http://schemas.openxmlformats.org/officeDocument/2006/relationships/tags" Target="../tags/tag33.xml"/><Relationship Id="rId10" Type="http://schemas.openxmlformats.org/officeDocument/2006/relationships/image" Target="../media/image13.png"/><Relationship Id="rId1" Type="http://schemas.openxmlformats.org/officeDocument/2006/relationships/tags" Target="../tags/tag27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38.xml"/><Relationship Id="rId2" Type="http://schemas.openxmlformats.org/officeDocument/2006/relationships/image" Target="../media/image14.png"/><Relationship Id="rId1" Type="http://schemas.openxmlformats.org/officeDocument/2006/relationships/tags" Target="../tags/tag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 dirty="0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48995" y="2129155"/>
            <a:ext cx="105810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8000" dirty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大分歧 </a:t>
            </a:r>
            <a:endParaRPr lang="zh-CN" sz="8000" dirty="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891915" y="3981450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898265" y="3981450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853815" y="3988435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902835" y="3976370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曾文龙</a:t>
            </a:r>
            <a:endParaRPr lang="zh-CN" altLang="en-US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3891915" y="4485648"/>
            <a:ext cx="4620470" cy="374408"/>
            <a:chOff x="7093" y="6616"/>
            <a:chExt cx="7859" cy="656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7859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4318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  <a:sym typeface="+mn-ea"/>
                </a:rPr>
                <a:t>A1120620070001</a:t>
              </a:r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170295" y="3982720"/>
            <a:ext cx="3082881" cy="381327"/>
            <a:chOff x="10918" y="5734"/>
            <a:chExt cx="5073" cy="668"/>
          </a:xfrm>
        </p:grpSpPr>
        <p:sp>
          <p:nvSpPr>
            <p:cNvPr id="27" name="矩形 26"/>
            <p:cNvSpPr/>
            <p:nvPr>
              <p:custDataLst>
                <p:tags r:id="rId10"/>
              </p:custDataLst>
            </p:nvPr>
          </p:nvSpPr>
          <p:spPr>
            <a:xfrm>
              <a:off x="10940" y="5734"/>
              <a:ext cx="3832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>
              <p:custDataLst>
                <p:tags r:id="rId11"/>
              </p:custDataLst>
            </p:nvPr>
          </p:nvSpPr>
          <p:spPr>
            <a:xfrm>
              <a:off x="10952" y="5734"/>
              <a:ext cx="1750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>
              <p:custDataLst>
                <p:tags r:id="rId12"/>
              </p:custDataLst>
            </p:nvPr>
          </p:nvSpPr>
          <p:spPr>
            <a:xfrm>
              <a:off x="10918" y="575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课程日期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30" name="文本框 29"/>
            <p:cNvSpPr txBox="1"/>
            <p:nvPr>
              <p:custDataLst>
                <p:tags r:id="rId13"/>
              </p:custDataLst>
            </p:nvPr>
          </p:nvSpPr>
          <p:spPr>
            <a:xfrm>
              <a:off x="12714" y="5745"/>
              <a:ext cx="3277" cy="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700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2025.9.18</a:t>
              </a:r>
              <a:endParaRPr lang="en-US" altLang="zh-CN" sz="17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0587355" y="18376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</p:spTree>
    <p:custDataLst>
      <p:tags r:id="rId1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ppt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491740" y="3173730"/>
            <a:ext cx="7313930" cy="2047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我司所有工作人员均不允许推荐股票、不允许承诺收益、不允许代客理财、不允许合作分成、不允许私下收款，如您发现有任何违规行为，请立即拨打400-</a:t>
            </a:r>
            <a:r>
              <a:rPr lang="en-US" altLang="zh-CN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9088</a:t>
            </a:r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-</a:t>
            </a:r>
            <a:r>
              <a:rPr lang="en-US" altLang="zh-CN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988</a:t>
            </a:r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向我们举报！</a:t>
            </a:r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pPr>
              <a:lnSpc>
                <a:spcPct val="120000"/>
              </a:lnSpc>
            </a:pPr>
            <a:endParaRPr lang="zh-CN" altLang="en-US" sz="1000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accent6">
                    <a:lumMod val="40000"/>
                    <a:lumOff val="6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风险提示：所有信息及观点均来源于公开信息及经传软件信号显示，仅供参考，不构成最终投资依据，软件作为辅助参考工具，无法承诺收益，投资者应正视市场风险，自主作出投资决策并自行承担投资风险。投资有风险，入市须谨慎！</a:t>
            </a:r>
            <a:endParaRPr lang="zh-CN" altLang="en-US" sz="1400">
              <a:solidFill>
                <a:schemeClr val="accent6">
                  <a:lumMod val="40000"/>
                  <a:lumOff val="60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5341620" y="1087120"/>
            <a:ext cx="1492885" cy="3429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1542415" y="1631315"/>
            <a:ext cx="92900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8000" kern="700">
                <a:gradFill>
                  <a:gsLst>
                    <a:gs pos="30000">
                      <a:srgbClr val="FFFAEB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rgbClr val="C20006">
                      <a:alpha val="40000"/>
                    </a:srgbClr>
                  </a:outerShdw>
                </a:effectLst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7200" kern="7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</a:t>
            </a:r>
            <a:endParaRPr lang="zh-CN" altLang="en-US" sz="7200" kern="7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524760" y="2811145"/>
            <a:ext cx="7218680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0" y="1"/>
            <a:ext cx="12191364" cy="7315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defRPr/>
            </a:pPr>
            <a:r>
              <a:rPr lang="zh-CN" sz="44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板块分析</a:t>
            </a:r>
            <a:endParaRPr lang="zh-CN" sz="4400" dirty="0">
              <a:solidFill>
                <a:srgbClr val="FFFFFF"/>
              </a:solidFill>
              <a:ea typeface="思源黑体 CN Medium" panose="020B0600000000000000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108190" y="1200785"/>
            <a:ext cx="4759325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47395" y="1969135"/>
            <a:ext cx="10308590" cy="108458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endParaRPr lang="zh-CN" altLang="en-US"/>
          </a:p>
          <a:p>
            <a:r>
              <a:rPr lang="zh-CN" altLang="en-US"/>
              <a:t>跳水的原因：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第一，美联储</a:t>
            </a:r>
            <a:r>
              <a:rPr lang="en-US" altLang="zh-CN"/>
              <a:t>9</a:t>
            </a:r>
            <a:r>
              <a:rPr lang="zh-CN" altLang="en-US"/>
              <a:t>月议息会议如期降息</a:t>
            </a:r>
            <a:r>
              <a:rPr lang="en-US" altLang="zh-CN"/>
              <a:t>25</a:t>
            </a:r>
            <a:r>
              <a:rPr lang="zh-CN" altLang="en-US"/>
              <a:t>个基点。但是，由于此前市场涨幅过快过高，短期内部分资金趁着降息利好的兑现，选择了获利了结。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第二，这两天盘面出现一些异常现象。</a:t>
            </a:r>
            <a:r>
              <a:rPr lang="en-US" altLang="zh-CN"/>
              <a:t>9</a:t>
            </a:r>
            <a:r>
              <a:rPr lang="zh-CN" altLang="en-US"/>
              <a:t>月</a:t>
            </a:r>
            <a:r>
              <a:rPr lang="en-US" altLang="zh-CN"/>
              <a:t>17</a:t>
            </a:r>
            <a:r>
              <a:rPr lang="zh-CN" altLang="en-US"/>
              <a:t>日就出现了多只券商股被卖盘大单压制，而</a:t>
            </a:r>
            <a:r>
              <a:rPr lang="en-US" altLang="zh-CN"/>
              <a:t>18</a:t>
            </a:r>
            <a:r>
              <a:rPr lang="zh-CN" altLang="en-US"/>
              <a:t>日也出现了类似的情况。</a:t>
            </a:r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875915" y="0"/>
            <a:ext cx="64401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大盘分析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79095" y="4554220"/>
            <a:ext cx="11533505" cy="1719580"/>
          </a:xfrm>
          <a:prstGeom prst="rect">
            <a:avLst/>
          </a:prstGeom>
        </p:spPr>
        <p:txBody>
          <a:bodyPr wrap="square">
            <a:noAutofit/>
          </a:bodyPr>
          <a:p>
            <a:pPr marL="0" indent="0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b="1">
                <a:latin typeface="微软雅黑" panose="020B0503020204020204" pitchFamily="34" charset="-122"/>
                <a:ea typeface="微软雅黑" panose="020B0503020204020204" pitchFamily="34" charset="-122"/>
              </a:rPr>
              <a:t>市场量能释放至</a:t>
            </a:r>
            <a:r>
              <a:rPr lang="en-US" altLang="zh-CN" sz="1200" b="1">
                <a:latin typeface="微软雅黑" panose="020B0503020204020204" pitchFamily="34" charset="-122"/>
                <a:ea typeface="微软雅黑" panose="020B0503020204020204" pitchFamily="34" charset="-122"/>
              </a:rPr>
              <a:t>7600</a:t>
            </a:r>
            <a:r>
              <a:rPr lang="zh-CN" altLang="en-US" sz="1200" b="1">
                <a:latin typeface="微软雅黑" panose="020B0503020204020204" pitchFamily="34" charset="-122"/>
                <a:ea typeface="微软雅黑" panose="020B0503020204020204" pitchFamily="34" charset="-122"/>
              </a:rPr>
              <a:t>亿，年内累计</a:t>
            </a:r>
            <a:r>
              <a:rPr lang="en-US" altLang="zh-CN" sz="1200" b="1">
                <a:latin typeface="微软雅黑" panose="020B0503020204020204" pitchFamily="34" charset="-122"/>
                <a:ea typeface="微软雅黑" panose="020B0503020204020204" pitchFamily="34" charset="-122"/>
              </a:rPr>
              <a:t>3.14</a:t>
            </a:r>
            <a:r>
              <a:rPr lang="zh-CN" altLang="en-US" sz="1200" b="1">
                <a:latin typeface="微软雅黑" panose="020B0503020204020204" pitchFamily="34" charset="-122"/>
                <a:ea typeface="微软雅黑" panose="020B0503020204020204" pitchFamily="34" charset="-122"/>
              </a:rPr>
              <a:t>万亿的成交跻身年内第三高。值得注意的是，在各大指数创下新高后，市场由强势状态快速转弱，伴随大分歧释放成交量能。</a:t>
            </a:r>
            <a:endParaRPr lang="zh-CN" altLang="en-US" sz="12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12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b="1">
                <a:latin typeface="微软雅黑" panose="020B0503020204020204" pitchFamily="34" charset="-122"/>
                <a:ea typeface="微软雅黑" panose="020B0503020204020204" pitchFamily="34" charset="-122"/>
              </a:rPr>
              <a:t>在牛市预期背景下，急跌行情往往会吸引活跃资金尝试入场，而当前处于短期主升周期的板块，成为市场博取修复机会的首选方向。</a:t>
            </a:r>
            <a:endParaRPr lang="zh-CN" altLang="en-US" sz="12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12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b="1">
                <a:latin typeface="微软雅黑" panose="020B0503020204020204" pitchFamily="34" charset="-122"/>
                <a:ea typeface="微软雅黑" panose="020B0503020204020204" pitchFamily="34" charset="-122"/>
              </a:rPr>
              <a:t>后续需重点关注：若次日主升周期板块未能有效带动市场做多氛围，且无新主线方向承接资金，短期则建议适当控制仓位以应对潜在波动。</a:t>
            </a:r>
            <a:endParaRPr lang="zh-CN" altLang="en-US" sz="12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218" y="796290"/>
            <a:ext cx="7200265" cy="350901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0" y="1"/>
            <a:ext cx="12191364" cy="7315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defRPr/>
            </a:pPr>
            <a:r>
              <a:rPr lang="zh-CN" sz="44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板块龙虎</a:t>
            </a:r>
            <a:endParaRPr lang="zh-CN" sz="4400" dirty="0">
              <a:solidFill>
                <a:srgbClr val="FFFFFF"/>
              </a:solidFill>
              <a:ea typeface="思源黑体 CN Medium" panose="020B0600000000000000" pitchFamily="34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934075" y="985520"/>
            <a:ext cx="5433695" cy="264033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sz="1200" b="1">
                <a:solidFill>
                  <a:schemeClr val="tx1"/>
                </a:solidFill>
              </a:rPr>
              <a:t>无人驾驶：山子高科获炒股养家买入</a:t>
            </a:r>
            <a:r>
              <a:rPr lang="en-US" altLang="zh-CN" sz="1200" b="1">
                <a:solidFill>
                  <a:schemeClr val="tx1"/>
                </a:solidFill>
              </a:rPr>
              <a:t>3240</a:t>
            </a:r>
            <a:r>
              <a:rPr lang="zh-CN" altLang="en-US" sz="1200" b="1">
                <a:solidFill>
                  <a:schemeClr val="tx1"/>
                </a:solidFill>
              </a:rPr>
              <a:t>万、毛老板买入</a:t>
            </a:r>
            <a:r>
              <a:rPr lang="en-US" altLang="zh-CN" sz="1200" b="1">
                <a:solidFill>
                  <a:schemeClr val="tx1"/>
                </a:solidFill>
              </a:rPr>
              <a:t>1.91</a:t>
            </a:r>
            <a:r>
              <a:rPr lang="zh-CN" altLang="en-US" sz="1200" b="1">
                <a:solidFill>
                  <a:schemeClr val="tx1"/>
                </a:solidFill>
              </a:rPr>
              <a:t>亿，资金大幅流入，显示该板块受游资关注，市场对无人驾驶相关技术与应用的预期较高，板块情绪偏热。</a:t>
            </a:r>
            <a:endParaRPr lang="zh-CN" altLang="en-US" sz="1200" b="1">
              <a:solidFill>
                <a:schemeClr val="tx1"/>
              </a:solidFill>
            </a:endParaRPr>
          </a:p>
          <a:p>
            <a:endParaRPr lang="zh-CN" altLang="en-US" sz="1200" b="1">
              <a:solidFill>
                <a:schemeClr val="tx1"/>
              </a:solidFill>
            </a:endParaRPr>
          </a:p>
          <a:p>
            <a:r>
              <a:rPr lang="zh-CN" altLang="en-US" sz="1200" b="1">
                <a:solidFill>
                  <a:schemeClr val="tx1"/>
                </a:solidFill>
              </a:rPr>
              <a:t>机器人板块：炒股养家万向钱潮（买入</a:t>
            </a:r>
            <a:r>
              <a:rPr lang="en-US" altLang="zh-CN" sz="1200" b="1">
                <a:solidFill>
                  <a:schemeClr val="tx1"/>
                </a:solidFill>
              </a:rPr>
              <a:t>5992</a:t>
            </a:r>
            <a:r>
              <a:rPr lang="zh-CN" altLang="en-US" sz="1200" b="1">
                <a:solidFill>
                  <a:schemeClr val="tx1"/>
                </a:solidFill>
              </a:rPr>
              <a:t>万、卖出</a:t>
            </a:r>
            <a:r>
              <a:rPr lang="en-US" altLang="zh-CN" sz="1200" b="1">
                <a:solidFill>
                  <a:schemeClr val="tx1"/>
                </a:solidFill>
              </a:rPr>
              <a:t>6380</a:t>
            </a:r>
            <a:r>
              <a:rPr lang="zh-CN" altLang="en-US" sz="1200" b="1">
                <a:solidFill>
                  <a:schemeClr val="tx1"/>
                </a:solidFill>
              </a:rPr>
              <a:t>万），毛老板买入万向钱潮</a:t>
            </a:r>
            <a:r>
              <a:rPr lang="en-US" altLang="zh-CN" sz="1200" b="1">
                <a:solidFill>
                  <a:schemeClr val="tx1"/>
                </a:solidFill>
              </a:rPr>
              <a:t>1.73</a:t>
            </a:r>
            <a:r>
              <a:rPr lang="zh-CN" altLang="en-US" sz="1200" b="1">
                <a:solidFill>
                  <a:schemeClr val="tx1"/>
                </a:solidFill>
              </a:rPr>
              <a:t>亿，同时宁波桑田路卖出首开股份</a:t>
            </a:r>
            <a:r>
              <a:rPr lang="en-US" altLang="zh-CN" sz="1200" b="1">
                <a:solidFill>
                  <a:schemeClr val="tx1"/>
                </a:solidFill>
              </a:rPr>
              <a:t>3894</a:t>
            </a:r>
            <a:r>
              <a:rPr lang="zh-CN" altLang="en-US" sz="1200" b="1">
                <a:solidFill>
                  <a:schemeClr val="tx1"/>
                </a:solidFill>
              </a:rPr>
              <a:t>万。整体资金有进有出，说明板块内存在分歧，部分资金看好，部分资金获利了结，板块情绪处于胶着状态。</a:t>
            </a:r>
            <a:endParaRPr lang="zh-CN" altLang="en-US" sz="1200" b="1">
              <a:solidFill>
                <a:schemeClr val="tx1"/>
              </a:solidFill>
            </a:endParaRPr>
          </a:p>
          <a:p>
            <a:endParaRPr lang="zh-CN" altLang="en-US" sz="1200" b="1">
              <a:solidFill>
                <a:schemeClr val="tx1"/>
              </a:solidFill>
            </a:endParaRPr>
          </a:p>
          <a:p>
            <a:r>
              <a:rPr lang="zh-CN" altLang="en-US" sz="1200" b="1">
                <a:solidFill>
                  <a:schemeClr val="tx1"/>
                </a:solidFill>
              </a:rPr>
              <a:t>煤炭：永泰能源被炒股养家买入</a:t>
            </a:r>
            <a:r>
              <a:rPr lang="en-US" altLang="zh-CN" sz="1200" b="1">
                <a:solidFill>
                  <a:schemeClr val="tx1"/>
                </a:solidFill>
              </a:rPr>
              <a:t>2.27</a:t>
            </a:r>
            <a:r>
              <a:rPr lang="zh-CN" altLang="en-US" sz="1200" b="1">
                <a:solidFill>
                  <a:schemeClr val="tx1"/>
                </a:solidFill>
              </a:rPr>
              <a:t>亿、中山东路买入</a:t>
            </a:r>
            <a:r>
              <a:rPr lang="en-US" altLang="zh-CN" sz="1200" b="1">
                <a:solidFill>
                  <a:schemeClr val="tx1"/>
                </a:solidFill>
              </a:rPr>
              <a:t>1.01</a:t>
            </a:r>
            <a:r>
              <a:rPr lang="zh-CN" altLang="en-US" sz="1200" b="1">
                <a:solidFill>
                  <a:schemeClr val="tx1"/>
                </a:solidFill>
              </a:rPr>
              <a:t>亿，大额资金流入。</a:t>
            </a:r>
            <a:endParaRPr lang="zh-CN" altLang="en-US" sz="1200" b="1">
              <a:solidFill>
                <a:schemeClr val="tx1"/>
              </a:solidFill>
            </a:endParaRPr>
          </a:p>
          <a:p>
            <a:r>
              <a:rPr lang="zh-CN" altLang="en-US" sz="1200" b="1">
                <a:solidFill>
                  <a:schemeClr val="tx1"/>
                </a:solidFill>
              </a:rPr>
              <a:t>华为：苏奥传感获佛山系买入</a:t>
            </a:r>
            <a:r>
              <a:rPr lang="en-US" altLang="zh-CN" sz="1200" b="1">
                <a:solidFill>
                  <a:schemeClr val="tx1"/>
                </a:solidFill>
              </a:rPr>
              <a:t>2.03</a:t>
            </a:r>
            <a:r>
              <a:rPr lang="zh-CN" altLang="en-US" sz="1200" b="1">
                <a:solidFill>
                  <a:schemeClr val="tx1"/>
                </a:solidFill>
              </a:rPr>
              <a:t>亿、屠文斌买入</a:t>
            </a:r>
            <a:r>
              <a:rPr lang="en-US" altLang="zh-CN" sz="1200" b="1">
                <a:solidFill>
                  <a:schemeClr val="tx1"/>
                </a:solidFill>
              </a:rPr>
              <a:t>1.78</a:t>
            </a:r>
            <a:r>
              <a:rPr lang="zh-CN" altLang="en-US" sz="1200" b="1">
                <a:solidFill>
                  <a:schemeClr val="tx1"/>
                </a:solidFill>
              </a:rPr>
              <a:t>亿，大额资金流入。</a:t>
            </a:r>
            <a:endParaRPr lang="zh-CN" altLang="en-US" sz="1200" b="1">
              <a:solidFill>
                <a:schemeClr val="tx1"/>
              </a:solidFill>
            </a:endParaRPr>
          </a:p>
          <a:p>
            <a:endParaRPr lang="zh-CN" altLang="en-US" sz="1200" b="1">
              <a:solidFill>
                <a:schemeClr val="tx1"/>
              </a:solidFill>
            </a:endParaRPr>
          </a:p>
          <a:p>
            <a:r>
              <a:rPr lang="zh-CN" altLang="en-US" sz="1200" b="1">
                <a:solidFill>
                  <a:schemeClr val="tx1"/>
                </a:solidFill>
              </a:rPr>
              <a:t>其他板块情况：</a:t>
            </a:r>
            <a:endParaRPr lang="zh-CN" altLang="en-US" sz="1200" b="1">
              <a:solidFill>
                <a:schemeClr val="tx1"/>
              </a:solidFill>
            </a:endParaRPr>
          </a:p>
          <a:p>
            <a:r>
              <a:rPr lang="zh-CN" altLang="en-US" sz="1200" b="1">
                <a:solidFill>
                  <a:schemeClr val="tx1"/>
                </a:solidFill>
              </a:rPr>
              <a:t>液冷：川润股份炒股养家买入</a:t>
            </a:r>
            <a:r>
              <a:rPr lang="en-US" altLang="zh-CN" sz="1200" b="1">
                <a:solidFill>
                  <a:schemeClr val="tx1"/>
                </a:solidFill>
              </a:rPr>
              <a:t>5303</a:t>
            </a:r>
            <a:r>
              <a:rPr lang="zh-CN" altLang="en-US" sz="1200" b="1">
                <a:solidFill>
                  <a:schemeClr val="tx1"/>
                </a:solidFill>
              </a:rPr>
              <a:t>万、成都系买入</a:t>
            </a:r>
            <a:r>
              <a:rPr lang="en-US" altLang="zh-CN" sz="1200" b="1">
                <a:solidFill>
                  <a:schemeClr val="tx1"/>
                </a:solidFill>
              </a:rPr>
              <a:t>6822</a:t>
            </a:r>
            <a:r>
              <a:rPr lang="zh-CN" altLang="en-US" sz="1200" b="1">
                <a:solidFill>
                  <a:schemeClr val="tx1"/>
                </a:solidFill>
              </a:rPr>
              <a:t>万，资金流入明显，液冷作为新兴技术方向，受到游资关注，板块有一定活跃度。</a:t>
            </a:r>
            <a:r>
              <a:rPr lang="en-US" altLang="zh-CN" sz="1200" b="1">
                <a:solidFill>
                  <a:schemeClr val="tx1"/>
                </a:solidFill>
              </a:rPr>
              <a:t>CPO </a:t>
            </a:r>
            <a:r>
              <a:rPr lang="zh-CN" altLang="en-US" sz="1200" b="1">
                <a:solidFill>
                  <a:schemeClr val="tx1"/>
                </a:solidFill>
              </a:rPr>
              <a:t>：德科立获作手新一买入</a:t>
            </a:r>
            <a:r>
              <a:rPr lang="en-US" altLang="zh-CN" sz="1200" b="1">
                <a:solidFill>
                  <a:schemeClr val="tx1"/>
                </a:solidFill>
              </a:rPr>
              <a:t>6590</a:t>
            </a:r>
            <a:r>
              <a:rPr lang="zh-CN" altLang="en-US" sz="1200" b="1">
                <a:solidFill>
                  <a:schemeClr val="tx1"/>
                </a:solidFill>
              </a:rPr>
              <a:t>万，</a:t>
            </a:r>
            <a:r>
              <a:rPr lang="en-US" altLang="zh-CN" sz="1200" b="1">
                <a:solidFill>
                  <a:schemeClr val="tx1"/>
                </a:solidFill>
              </a:rPr>
              <a:t>CPO </a:t>
            </a:r>
            <a:r>
              <a:rPr lang="zh-CN" altLang="en-US" sz="1200" b="1">
                <a:solidFill>
                  <a:schemeClr val="tx1"/>
                </a:solidFill>
              </a:rPr>
              <a:t>是算力领域的重要环节，游资布局显示对该领域的关注，板块存在机会。半导体设备、化纤、汽车零部件等板块：砂电股份、江南高纤有少量买入，首开股份、神通科技被卖出，这些板块资金参与度相对较低，市场情绪较为平淡。</a:t>
            </a:r>
            <a:endParaRPr lang="zh-CN" altLang="en-US" sz="1200" b="1">
              <a:solidFill>
                <a:schemeClr val="tx1"/>
              </a:solidFill>
            </a:endParaRPr>
          </a:p>
        </p:txBody>
      </p:sp>
      <p:pic>
        <p:nvPicPr>
          <p:cNvPr id="3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135" y="894080"/>
            <a:ext cx="5048250" cy="530669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0" y="1"/>
            <a:ext cx="12191364" cy="7315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defRPr/>
            </a:pPr>
            <a:r>
              <a:rPr lang="zh-CN" sz="44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板块分析</a:t>
            </a:r>
            <a:endParaRPr lang="zh-CN" sz="4400" dirty="0">
              <a:solidFill>
                <a:srgbClr val="FFFFFF"/>
              </a:solidFill>
              <a:ea typeface="思源黑体 CN Medium" panose="020B0600000000000000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108190" y="1200785"/>
            <a:ext cx="4759325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344170" y="4640580"/>
            <a:ext cx="10308590" cy="165798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endParaRPr lang="zh-CN" altLang="en-US" sz="1600"/>
          </a:p>
          <a:p>
            <a:r>
              <a:rPr lang="en-US" altLang="zh-CN" sz="1600"/>
              <a:t>AI</a:t>
            </a:r>
            <a:r>
              <a:rPr lang="zh-CN" altLang="en-US" sz="1600"/>
              <a:t>硬件是盘整；国产算力是高位大震荡；</a:t>
            </a:r>
            <a:r>
              <a:rPr lang="zh-CN" altLang="en-US" sz="1600">
                <a:solidFill>
                  <a:srgbClr val="FF0000"/>
                </a:solidFill>
              </a:rPr>
              <a:t>机器人是短期主升</a:t>
            </a:r>
            <a:r>
              <a:rPr lang="zh-CN" altLang="en-US" sz="1600"/>
              <a:t>。</a:t>
            </a:r>
            <a:endParaRPr lang="zh-CN" altLang="en-US" sz="1600"/>
          </a:p>
          <a:p>
            <a:r>
              <a:rPr lang="zh-CN" altLang="en-US" sz="1600"/>
              <a:t>尾盘虽呈现指数与机器人板块的大分歧，但实际市场最前排梯队尚未受分歧传导影响，尾盘时段更有多只标的完成回封，显示核心标的韧性仍在。</a:t>
            </a:r>
            <a:r>
              <a:rPr lang="en-US" altLang="zh-CN" sz="1600"/>
              <a:t>​</a:t>
            </a:r>
            <a:endParaRPr lang="en-US" altLang="zh-CN" sz="1600"/>
          </a:p>
          <a:p>
            <a:r>
              <a:rPr lang="zh-CN" altLang="en-US" sz="1600"/>
              <a:t>明日市场将面临关键走势选择：若能超预期延续强势，行情大概率进入上涨中继阶段；若表现偏弱，則可能步入分歧后的调整周期。</a:t>
            </a:r>
            <a:endParaRPr lang="zh-CN" altLang="en-US" sz="16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125" y="1002030"/>
            <a:ext cx="10445115" cy="370078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4401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控盘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-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风险！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769860" y="990600"/>
            <a:ext cx="4250055" cy="50571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600"/>
              <a:t>抱团股如何判断走弱信号：</a:t>
            </a:r>
            <a:endParaRPr lang="zh-CN" altLang="en-US" sz="1600"/>
          </a:p>
          <a:p>
            <a:endParaRPr lang="en-US" altLang="zh-CN" sz="1600"/>
          </a:p>
          <a:p>
            <a:r>
              <a:rPr lang="zh-CN" altLang="en-US" sz="1600"/>
              <a:t>震荡期间，调整时间长，但是不能在时间长的基础上，</a:t>
            </a:r>
            <a:r>
              <a:rPr lang="en-US" altLang="zh-CN" sz="1600"/>
              <a:t>K</a:t>
            </a:r>
            <a:r>
              <a:rPr lang="zh-CN" altLang="en-US" sz="1600"/>
              <a:t>线越走越弱（阴多阳少），越跌越多。</a:t>
            </a:r>
            <a:endParaRPr lang="zh-CN" altLang="en-US" sz="1600"/>
          </a:p>
          <a:p>
            <a:endParaRPr lang="en-US" altLang="zh-CN" sz="1600"/>
          </a:p>
          <a:p>
            <a:r>
              <a:rPr lang="zh-CN" altLang="en-US" sz="1600"/>
              <a:t>出现缩量，已经调整充分的，尝试反弹还继续杀跌（放量长阴），意味着筹码可能松动。</a:t>
            </a:r>
            <a:endParaRPr lang="zh-CN" altLang="en-US" sz="1600"/>
          </a:p>
          <a:p>
            <a:endParaRPr lang="zh-CN" altLang="en-US" sz="1600"/>
          </a:p>
          <a:p>
            <a:r>
              <a:rPr lang="zh-CN" altLang="en-US" sz="1600"/>
              <a:t>持续走弱</a:t>
            </a:r>
            <a:r>
              <a:rPr lang="en-US" altLang="zh-CN" sz="1600"/>
              <a:t>--</a:t>
            </a:r>
            <a:r>
              <a:rPr lang="zh-CN" altLang="en-US" sz="1600"/>
              <a:t>控盘减少、或者流动资金持续翻绿；</a:t>
            </a:r>
            <a:endParaRPr lang="zh-CN" altLang="en-US" sz="1600"/>
          </a:p>
          <a:p>
            <a:endParaRPr lang="zh-CN" altLang="en-US" sz="1600"/>
          </a:p>
          <a:p>
            <a:r>
              <a:rPr lang="zh-CN" altLang="en-US" sz="1600"/>
              <a:t>确定走弱</a:t>
            </a:r>
            <a:r>
              <a:rPr lang="en-US" altLang="zh-CN" sz="1600"/>
              <a:t>--</a:t>
            </a:r>
            <a:r>
              <a:rPr lang="zh-CN" altLang="en-US" sz="1600"/>
              <a:t>跌破智能辅助</a:t>
            </a:r>
            <a:endParaRPr lang="zh-CN" altLang="en-US" sz="1600"/>
          </a:p>
          <a:p>
            <a:endParaRPr lang="zh-CN" altLang="en-US" sz="1600"/>
          </a:p>
          <a:p>
            <a:r>
              <a:rPr lang="zh-CN" altLang="en-US" sz="1600"/>
              <a:t>节奏</a:t>
            </a:r>
            <a:r>
              <a:rPr lang="en-US" altLang="zh-CN" sz="1600"/>
              <a:t>--</a:t>
            </a:r>
            <a:r>
              <a:rPr lang="zh-CN" altLang="en-US" sz="1600"/>
              <a:t>上影线是放量的，代表振幅加大，共识分歧；</a:t>
            </a:r>
            <a:endParaRPr lang="zh-CN" altLang="en-US" sz="1600"/>
          </a:p>
          <a:p>
            <a:r>
              <a:rPr lang="zh-CN" altLang="en-US" sz="1600"/>
              <a:t>十字是缩量的，代表振幅降低，共识更容易达成；</a:t>
            </a:r>
            <a:endParaRPr lang="zh-CN" altLang="en-US" sz="1600"/>
          </a:p>
          <a:p>
            <a:r>
              <a:rPr lang="zh-CN" altLang="en-US" sz="1600"/>
              <a:t>上影线都是高抛的，十字都是低吸的</a:t>
            </a:r>
            <a:endParaRPr lang="zh-CN" altLang="en-US" sz="16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705" y="1121410"/>
            <a:ext cx="7222490" cy="441515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462405" y="41275"/>
            <a:ext cx="84448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资金走弱不加仓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FFF5CB"/>
                  </a:gs>
                </a:gsLst>
                <a:lin ang="5400000" scaled="0"/>
              </a:gra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695" y="1040765"/>
            <a:ext cx="7898130" cy="47771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文本框 4"/>
          <p:cNvSpPr txBox="1"/>
          <p:nvPr/>
        </p:nvSpPr>
        <p:spPr>
          <a:xfrm>
            <a:off x="8379460" y="2212975"/>
            <a:ext cx="3564255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放量中大阴或者长上影线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流动资金</a:t>
            </a:r>
            <a:r>
              <a:rPr lang="zh-CN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持续翻绿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绿肥红瘦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主力控盘递减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643380" y="38735"/>
            <a:ext cx="84448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L2-</a:t>
            </a:r>
            <a:r>
              <a:rPr kumimoji="0" lang="zh-CN" altLang="en-US" sz="3200" b="0" i="0" u="none" strike="noStrike" kern="1200" cap="none" spc="0" normalizeH="0" baseline="0" noProof="0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主力资金</a:t>
            </a:r>
            <a:endParaRPr kumimoji="0" lang="zh-CN" altLang="en-US" sz="3200" b="0" i="0" u="none" strike="noStrike" kern="1200" cap="none" spc="0" normalizeH="0" baseline="0" noProof="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</p:txBody>
      </p:sp>
      <p:pic>
        <p:nvPicPr>
          <p:cNvPr id="126" name="图片 123" descr="IMG_25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447790" y="705485"/>
            <a:ext cx="5473065" cy="264033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</p:pic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369570" y="3345815"/>
            <a:ext cx="5080000" cy="398780"/>
          </a:xfrm>
          <a:prstGeom prst="rect">
            <a:avLst/>
          </a:prstGeom>
        </p:spPr>
        <p:txBody>
          <a:bodyPr>
            <a:spAutoFit/>
          </a:bodyPr>
          <a:p>
            <a:pPr marL="0" indent="0" algn="l" defTabSz="266700">
              <a:spcBef>
                <a:spcPct val="0"/>
              </a:spcBef>
              <a:spcAft>
                <a:spcPts val="1800"/>
              </a:spcAft>
            </a:pPr>
            <a:r>
              <a:rPr lang="zh-CN" altLang="en-US" sz="2000" i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流动资金：持续翻红，交易活跃</a:t>
            </a:r>
            <a:endParaRPr lang="zh-CN" altLang="en-US" sz="2000" i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62255" y="708025"/>
            <a:ext cx="5441315" cy="26377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62255" y="3744595"/>
            <a:ext cx="5441315" cy="21513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6447790" y="3744595"/>
            <a:ext cx="5473065" cy="21520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文本框 7"/>
          <p:cNvSpPr txBox="1"/>
          <p:nvPr>
            <p:custDataLst>
              <p:tags r:id="rId11"/>
            </p:custDataLst>
          </p:nvPr>
        </p:nvSpPr>
        <p:spPr>
          <a:xfrm>
            <a:off x="6535420" y="5895975"/>
            <a:ext cx="626046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/>
              <a:t>紫旗：净买额为正，机构游资合力拉升</a:t>
            </a:r>
            <a:endParaRPr lang="zh-CN" altLang="en-US" sz="2000"/>
          </a:p>
        </p:txBody>
      </p:sp>
      <p:sp>
        <p:nvSpPr>
          <p:cNvPr id="9" name="文本框 8"/>
          <p:cNvSpPr txBox="1"/>
          <p:nvPr>
            <p:custDataLst>
              <p:tags r:id="rId12"/>
            </p:custDataLst>
          </p:nvPr>
        </p:nvSpPr>
        <p:spPr>
          <a:xfrm>
            <a:off x="262255" y="5895975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/>
              <a:t>主力控盘：主力资金筹码的锁仓意愿</a:t>
            </a:r>
            <a:endParaRPr lang="zh-CN" altLang="en-US" sz="2000"/>
          </a:p>
        </p:txBody>
      </p:sp>
      <p:sp>
        <p:nvSpPr>
          <p:cNvPr id="10" name="文本框 9"/>
          <p:cNvSpPr txBox="1"/>
          <p:nvPr>
            <p:custDataLst>
              <p:tags r:id="rId13"/>
            </p:custDataLst>
          </p:nvPr>
        </p:nvSpPr>
        <p:spPr>
          <a:xfrm>
            <a:off x="6535420" y="3345815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/>
              <a:t>主力动向紫色：主力强势进场主导拉升</a:t>
            </a:r>
            <a:endParaRPr lang="zh-CN" altLang="en-US" sz="2000"/>
          </a:p>
        </p:txBody>
      </p:sp>
    </p:spTree>
    <p:custDataLst>
      <p:tags r:id="rId14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462405" y="41275"/>
            <a:ext cx="84448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龙虎金榜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FFF5CB"/>
                  </a:gs>
                </a:gsLst>
                <a:lin ang="5400000" scaled="0"/>
              </a:gra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905" y="749300"/>
            <a:ext cx="11693525" cy="549465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29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31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32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33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34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35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3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3.xml><?xml version="1.0" encoding="utf-8"?>
<p:tagLst xmlns:p="http://schemas.openxmlformats.org/presentationml/2006/main">
  <p:tag name="COMMONDATA" val="eyJoZGlkIjoiY2VjMWU5MTk5OGQyZDRjNDI5M2FkMjMzMDk5YzdjNmIifQ==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1500</Words>
  <Application>WPS 演示</Application>
  <PresentationFormat>宽屏</PresentationFormat>
  <Paragraphs>116</Paragraphs>
  <Slides>10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5" baseType="lpstr">
      <vt:lpstr>Arial</vt:lpstr>
      <vt:lpstr>宋体</vt:lpstr>
      <vt:lpstr>Wingdings</vt:lpstr>
      <vt:lpstr>思源黑体 CN Medium</vt:lpstr>
      <vt:lpstr>黑体</vt:lpstr>
      <vt:lpstr>思源黑体 CN Heavy</vt:lpstr>
      <vt:lpstr>思源黑体 CN Bold</vt:lpstr>
      <vt:lpstr>思源黑体 CN Regular</vt:lpstr>
      <vt:lpstr>思源黑体 CN Light</vt:lpstr>
      <vt:lpstr>思源黑体 CN Normal</vt:lpstr>
      <vt:lpstr>微软雅黑</vt:lpstr>
      <vt:lpstr>Calibri</vt:lpstr>
      <vt:lpstr>Arial Unicode MS</vt:lpstr>
      <vt:lpstr>等线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曾文龙</cp:lastModifiedBy>
  <cp:revision>283</cp:revision>
  <dcterms:created xsi:type="dcterms:W3CDTF">2024-01-18T12:59:00Z</dcterms:created>
  <dcterms:modified xsi:type="dcterms:W3CDTF">2025-09-18T12:58:59Z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686ACF75785B4E7C8EB84DAA9327DB1C_13</vt:lpwstr>
  </property>
  <property fmtid="{D5CDD505-2E9C-101B-9397-08002B2CF9AE}" pid="3" name="KSOProductBuildVer">
    <vt:lpwstr>2052-12.1.0.22529</vt:lpwstr>
  </property>
</Properties>
</file>