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328" r:id="rId3"/>
    <p:sldId id="4525" r:id="rId4"/>
    <p:sldId id="4515" r:id="rId6"/>
    <p:sldId id="4492" r:id="rId7"/>
    <p:sldId id="4524" r:id="rId8"/>
    <p:sldId id="4526" r:id="rId9"/>
    <p:sldId id="4514" r:id="rId10"/>
    <p:sldId id="270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3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5.png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8.xml"/><Relationship Id="rId2" Type="http://schemas.openxmlformats.org/officeDocument/2006/relationships/image" Target="../media/image6.png"/><Relationship Id="rId1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0.xml"/><Relationship Id="rId2" Type="http://schemas.openxmlformats.org/officeDocument/2006/relationships/image" Target="../media/image7.png"/><Relationship Id="rId1" Type="http://schemas.openxmlformats.org/officeDocument/2006/relationships/tags" Target="../tags/tag19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2.xml"/><Relationship Id="rId2" Type="http://schemas.openxmlformats.org/officeDocument/2006/relationships/image" Target="../media/image8.png"/><Relationship Id="rId1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4.xml"/><Relationship Id="rId2" Type="http://schemas.openxmlformats.org/officeDocument/2006/relationships/image" Target="../media/image9.png"/><Relationship Id="rId1" Type="http://schemas.openxmlformats.org/officeDocument/2006/relationships/tags" Target="../tags/tag23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2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tags" Target="../tags/tag25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image" Target="../media/image14.png"/><Relationship Id="rId3" Type="http://schemas.openxmlformats.org/officeDocument/2006/relationships/tags" Target="../tags/tag28.xml"/><Relationship Id="rId2" Type="http://schemas.openxmlformats.org/officeDocument/2006/relationships/image" Target="../media/image1.png"/><Relationship Id="rId1" Type="http://schemas.openxmlformats.org/officeDocument/2006/relationships/tags" Target="../tags/tag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 dirty="0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8995" y="2129155"/>
            <a:ext cx="105810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8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连续冰点</a:t>
            </a:r>
            <a:r>
              <a:rPr lang="zh-CN" altLang="en-US" sz="8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 </a:t>
            </a:r>
            <a:endParaRPr lang="zh-CN" sz="8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85648"/>
            <a:ext cx="4620470" cy="374408"/>
            <a:chOff x="7093" y="6616"/>
            <a:chExt cx="7859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82881" cy="381327"/>
            <a:chOff x="10918" y="5734"/>
            <a:chExt cx="5073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14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2025.9.3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587355" y="18376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  <p:custDataLst>
      <p:tags r:id="rId1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大盘分析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9095" y="4554220"/>
            <a:ext cx="10956925" cy="171958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市场成交额缩量至</a:t>
            </a:r>
            <a:r>
              <a:rPr lang="en-US" altLang="zh-CN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5100</a:t>
            </a: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亿规模，维持在</a:t>
            </a:r>
            <a:r>
              <a:rPr lang="en-US" altLang="zh-CN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2.36</a:t>
            </a: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万亿，流动资金触发翻绿，但需注意的是，当前属于</a:t>
            </a:r>
            <a:r>
              <a:rPr lang="zh-CN" altLang="en-US" sz="1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机构操作受限制的特殊情境</a:t>
            </a: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，因此今日量能数据暂不能完全反映市场真实供需，后续需重点观察周四、周五的量能表现，以获取更客观的市场活跃度信号。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横向样本统计指标来看，短线上攻与中线上攻幅度均出现明显向下调整</a:t>
            </a:r>
            <a:r>
              <a:rPr lang="en-US" altLang="zh-CN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短期指数大概率将进入缩量震荡阶段。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市场暂不具备连续大跌的基础（</a:t>
            </a:r>
            <a:r>
              <a:rPr lang="zh-CN" altLang="en-US" sz="1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央妈救市工具的成本在</a:t>
            </a:r>
            <a:r>
              <a:rPr lang="en-US" altLang="zh-CN" sz="1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3300</a:t>
            </a:r>
            <a:r>
              <a:rPr lang="zh-CN" altLang="en-US" sz="1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左右，则强支撑要在</a:t>
            </a:r>
            <a:r>
              <a:rPr lang="en-US" altLang="zh-CN" sz="1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3700</a:t>
            </a:r>
            <a:r>
              <a:rPr lang="zh-CN" altLang="en-US" sz="1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</a:t>
            </a: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今日指数已回踩至智能辅助线关键支撑位，该位置的企稳反馈需重点跟踪。</a:t>
            </a:r>
            <a:r>
              <a:rPr lang="en-US" altLang="zh-CN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​</a:t>
            </a:r>
            <a:endParaRPr lang="en-US" altLang="zh-CN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503" y="981075"/>
            <a:ext cx="7200265" cy="340995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板块龙虎</a:t>
            </a:r>
            <a:endParaRPr 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96000" y="2038350"/>
            <a:ext cx="5433695" cy="26403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200" b="1">
                <a:solidFill>
                  <a:schemeClr val="tx1"/>
                </a:solidFill>
              </a:rPr>
              <a:t>机器人：作手新一买入岩山科技</a:t>
            </a:r>
            <a:r>
              <a:rPr lang="en-US" altLang="zh-CN" sz="1200" b="1">
                <a:solidFill>
                  <a:schemeClr val="tx1"/>
                </a:solidFill>
              </a:rPr>
              <a:t>3.50</a:t>
            </a:r>
            <a:r>
              <a:rPr lang="zh-CN" altLang="en-US" sz="1200" b="1">
                <a:solidFill>
                  <a:schemeClr val="tx1"/>
                </a:solidFill>
              </a:rPr>
              <a:t>亿，章盟主买入东杰智能（涉及机器人</a:t>
            </a:r>
            <a:r>
              <a:rPr lang="en-US" altLang="zh-CN" sz="1200" b="1">
                <a:solidFill>
                  <a:schemeClr val="tx1"/>
                </a:solidFill>
              </a:rPr>
              <a:t>+</a:t>
            </a:r>
            <a:r>
              <a:rPr lang="zh-CN" altLang="en-US" sz="1200" b="1">
                <a:solidFill>
                  <a:schemeClr val="tx1"/>
                </a:solidFill>
              </a:rPr>
              <a:t>股权转让）</a:t>
            </a:r>
            <a:r>
              <a:rPr lang="en-US" altLang="zh-CN" sz="1200" b="1">
                <a:solidFill>
                  <a:schemeClr val="tx1"/>
                </a:solidFill>
              </a:rPr>
              <a:t>2.76</a:t>
            </a:r>
            <a:r>
              <a:rPr lang="zh-CN" altLang="en-US" sz="1200" b="1">
                <a:solidFill>
                  <a:schemeClr val="tx1"/>
                </a:solidFill>
              </a:rPr>
              <a:t>亿，成都系买入岩山科技</a:t>
            </a:r>
            <a:r>
              <a:rPr lang="en-US" altLang="zh-CN" sz="1200" b="1">
                <a:solidFill>
                  <a:schemeClr val="tx1"/>
                </a:solidFill>
              </a:rPr>
              <a:t>1.29</a:t>
            </a:r>
            <a:r>
              <a:rPr lang="zh-CN" altLang="en-US" sz="1200" b="1">
                <a:solidFill>
                  <a:schemeClr val="tx1"/>
                </a:solidFill>
              </a:rPr>
              <a:t>亿。多路知名游资集中参与，说明机器人板块在当前市场中具有较高的人气和资金认可度。</a:t>
            </a:r>
            <a:endParaRPr lang="zh-CN" altLang="en-US" sz="1200" b="1">
              <a:solidFill>
                <a:schemeClr val="tx1"/>
              </a:solidFill>
            </a:endParaRPr>
          </a:p>
          <a:p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芯片：陈小群买入万通发展（</a:t>
            </a:r>
            <a:r>
              <a:rPr lang="en-US" altLang="zh-CN" sz="1200" b="1">
                <a:solidFill>
                  <a:schemeClr val="tx1"/>
                </a:solidFill>
              </a:rPr>
              <a:t>3</a:t>
            </a:r>
            <a:r>
              <a:rPr lang="zh-CN" altLang="en-US" sz="1200" b="1">
                <a:solidFill>
                  <a:schemeClr val="tx1"/>
                </a:solidFill>
              </a:rPr>
              <a:t>日）</a:t>
            </a:r>
            <a:r>
              <a:rPr lang="en-US" altLang="zh-CN" sz="1200" b="1">
                <a:solidFill>
                  <a:schemeClr val="tx1"/>
                </a:solidFill>
              </a:rPr>
              <a:t>3.89</a:t>
            </a:r>
            <a:r>
              <a:rPr lang="zh-CN" altLang="en-US" sz="1200" b="1">
                <a:solidFill>
                  <a:schemeClr val="tx1"/>
                </a:solidFill>
              </a:rPr>
              <a:t>亿，佛山系在万通发展（</a:t>
            </a:r>
            <a:r>
              <a:rPr lang="en-US" altLang="zh-CN" sz="1200" b="1">
                <a:solidFill>
                  <a:schemeClr val="tx1"/>
                </a:solidFill>
              </a:rPr>
              <a:t>3</a:t>
            </a:r>
            <a:r>
              <a:rPr lang="zh-CN" altLang="en-US" sz="1200" b="1">
                <a:solidFill>
                  <a:schemeClr val="tx1"/>
                </a:solidFill>
              </a:rPr>
              <a:t>日）上买入</a:t>
            </a:r>
            <a:r>
              <a:rPr lang="en-US" altLang="zh-CN" sz="1200" b="1">
                <a:solidFill>
                  <a:schemeClr val="tx1"/>
                </a:solidFill>
              </a:rPr>
              <a:t>4.46</a:t>
            </a:r>
            <a:r>
              <a:rPr lang="zh-CN" altLang="en-US" sz="1200" b="1">
                <a:solidFill>
                  <a:schemeClr val="tx1"/>
                </a:solidFill>
              </a:rPr>
              <a:t>亿卖出</a:t>
            </a:r>
            <a:r>
              <a:rPr lang="en-US" altLang="zh-CN" sz="1200" b="1">
                <a:solidFill>
                  <a:schemeClr val="tx1"/>
                </a:solidFill>
              </a:rPr>
              <a:t>4.84</a:t>
            </a:r>
            <a:r>
              <a:rPr lang="zh-CN" altLang="en-US" sz="1200" b="1">
                <a:solidFill>
                  <a:schemeClr val="tx1"/>
                </a:solidFill>
              </a:rPr>
              <a:t>亿。陈小群大笔买入，体现出对芯片板块的关注。但佛山系存在大额买卖操作，有一定的分歧。不过整体来看，仍有重要游资积极参与，说明芯片板块有一定的吸引力，市场情绪处于有分歧但仍有做多动力的状态，后续需关注资金能否持续流入以强化板块行情。</a:t>
            </a:r>
            <a:endParaRPr lang="zh-CN" altLang="en-US" sz="1200" b="1">
              <a:solidFill>
                <a:schemeClr val="tx1"/>
              </a:solidFill>
            </a:endParaRPr>
          </a:p>
          <a:p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其他：生育概念：流沙河买入泰慕士</a:t>
            </a:r>
            <a:r>
              <a:rPr lang="en-US" altLang="zh-CN" sz="1200" b="1">
                <a:solidFill>
                  <a:schemeClr val="tx1"/>
                </a:solidFill>
              </a:rPr>
              <a:t>864</a:t>
            </a:r>
            <a:r>
              <a:rPr lang="zh-CN" altLang="en-US" sz="1200" b="1">
                <a:solidFill>
                  <a:schemeClr val="tx1"/>
                </a:solidFill>
              </a:rPr>
              <a:t>万，资金量相对较小，对板块的带动作用有限。固态电池：流沙河卖出德新科技</a:t>
            </a:r>
            <a:r>
              <a:rPr lang="en-US" altLang="zh-CN" sz="1200" b="1">
                <a:solidFill>
                  <a:schemeClr val="tx1"/>
                </a:solidFill>
              </a:rPr>
              <a:t>3009</a:t>
            </a:r>
            <a:r>
              <a:rPr lang="zh-CN" altLang="en-US" sz="1200" b="1">
                <a:solidFill>
                  <a:schemeClr val="tx1"/>
                </a:solidFill>
              </a:rPr>
              <a:t>万，资金流出，显示出资金对固态电池板块的态度偏谨慎。有色：流沙河卖出中国瑞林</a:t>
            </a:r>
            <a:r>
              <a:rPr lang="en-US" altLang="zh-CN" sz="1200" b="1">
                <a:solidFill>
                  <a:schemeClr val="tx1"/>
                </a:solidFill>
              </a:rPr>
              <a:t>1279</a:t>
            </a:r>
            <a:r>
              <a:rPr lang="zh-CN" altLang="en-US" sz="1200" b="1">
                <a:solidFill>
                  <a:schemeClr val="tx1"/>
                </a:solidFill>
              </a:rPr>
              <a:t>万，有色板块暂时缺乏资金青睐。中报增长</a:t>
            </a:r>
            <a:r>
              <a:rPr lang="en-US" altLang="zh-CN" sz="1200" b="1">
                <a:solidFill>
                  <a:schemeClr val="tx1"/>
                </a:solidFill>
              </a:rPr>
              <a:t>+</a:t>
            </a:r>
            <a:r>
              <a:rPr lang="zh-CN" altLang="en-US" sz="1200" b="1">
                <a:solidFill>
                  <a:schemeClr val="tx1"/>
                </a:solidFill>
              </a:rPr>
              <a:t>光伏：成都系卖出兆新股份</a:t>
            </a:r>
            <a:r>
              <a:rPr lang="en-US" altLang="zh-CN" sz="1200" b="1">
                <a:solidFill>
                  <a:schemeClr val="tx1"/>
                </a:solidFill>
              </a:rPr>
              <a:t>4756</a:t>
            </a:r>
            <a:r>
              <a:rPr lang="zh-CN" altLang="en-US" sz="1200" b="1">
                <a:solidFill>
                  <a:schemeClr val="tx1"/>
                </a:solidFill>
              </a:rPr>
              <a:t>万，宁波桑田路卖出兆新股份</a:t>
            </a:r>
            <a:r>
              <a:rPr lang="en-US" altLang="zh-CN" sz="1200" b="1">
                <a:solidFill>
                  <a:schemeClr val="tx1"/>
                </a:solidFill>
              </a:rPr>
              <a:t>3528</a:t>
            </a:r>
            <a:r>
              <a:rPr lang="zh-CN" altLang="en-US" sz="1200" b="1">
                <a:solidFill>
                  <a:schemeClr val="tx1"/>
                </a:solidFill>
              </a:rPr>
              <a:t>万，资金持续流出，表明资金对中报增长</a:t>
            </a:r>
            <a:r>
              <a:rPr lang="en-US" altLang="zh-CN" sz="1200" b="1">
                <a:solidFill>
                  <a:schemeClr val="tx1"/>
                </a:solidFill>
              </a:rPr>
              <a:t>+</a:t>
            </a:r>
            <a:r>
              <a:rPr lang="zh-CN" altLang="en-US" sz="1200" b="1">
                <a:solidFill>
                  <a:schemeClr val="tx1"/>
                </a:solidFill>
              </a:rPr>
              <a:t>光伏相关个股的信心不足。工业母机：中山东路卖出华东数控</a:t>
            </a:r>
            <a:r>
              <a:rPr lang="en-US" altLang="zh-CN" sz="1200" b="1">
                <a:solidFill>
                  <a:schemeClr val="tx1"/>
                </a:solidFill>
              </a:rPr>
              <a:t>2909</a:t>
            </a:r>
            <a:r>
              <a:rPr lang="zh-CN" altLang="en-US" sz="1200" b="1">
                <a:solidFill>
                  <a:schemeClr val="tx1"/>
                </a:solidFill>
              </a:rPr>
              <a:t>万，资金流出，工业母机板块同样未获得资金支持。</a:t>
            </a:r>
            <a:endParaRPr lang="zh-CN" altLang="en-US" sz="1200" b="1">
              <a:solidFill>
                <a:schemeClr val="tx1"/>
              </a:solidFill>
            </a:endParaRPr>
          </a:p>
        </p:txBody>
      </p:sp>
      <p:pic>
        <p:nvPicPr>
          <p:cNvPr id="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35" y="908050"/>
            <a:ext cx="5504815" cy="525970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板块分析</a:t>
            </a:r>
            <a:endParaRPr 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08190" y="1200785"/>
            <a:ext cx="475932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87400" y="5450205"/>
            <a:ext cx="10308590" cy="7239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/>
              <a:t>围绕</a:t>
            </a:r>
            <a:r>
              <a:rPr lang="en-US" altLang="zh-CN"/>
              <a:t>CPO</a:t>
            </a:r>
            <a:r>
              <a:rPr lang="zh-CN" altLang="en-US"/>
              <a:t>科技主线叙事的结构性溢价基本结束了，呈现为类似今日机器人、储能这些高速轮动套利的结构（有人涨，有人降，存量跷跷板）</a:t>
            </a:r>
            <a:r>
              <a:rPr lang="en-US" altLang="zh-CN"/>
              <a:t> ,</a:t>
            </a:r>
            <a:r>
              <a:rPr lang="zh-CN" altLang="en-US"/>
              <a:t>轮动偏好</a:t>
            </a:r>
            <a:r>
              <a:rPr lang="en-US" altLang="zh-CN"/>
              <a:t>AI</a:t>
            </a:r>
            <a:r>
              <a:rPr lang="zh-CN" altLang="en-US"/>
              <a:t>，芯片，固态电池等</a:t>
            </a:r>
            <a:endParaRPr lang="en-US" alt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740" y="844550"/>
            <a:ext cx="9439910" cy="46056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风险！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69860" y="990600"/>
            <a:ext cx="4250055" cy="5057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/>
              <a:t>抱团股如何判断走弱信号：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震荡期间，调整时间长，但是不能在时间长的基础上，</a:t>
            </a:r>
            <a:r>
              <a:rPr lang="en-US" altLang="zh-CN" sz="1600"/>
              <a:t>K</a:t>
            </a:r>
            <a:r>
              <a:rPr lang="zh-CN" altLang="en-US" sz="1600"/>
              <a:t>线越走越弱（阴多阳少），越跌越多。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出现缩量，已经调整充分的，尝试反弹还继续杀跌（放量长阴），意味着筹码可能松动。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持续走弱</a:t>
            </a:r>
            <a:r>
              <a:rPr lang="en-US" altLang="zh-CN" sz="1600"/>
              <a:t>--</a:t>
            </a:r>
            <a:r>
              <a:rPr lang="zh-CN" altLang="en-US" sz="1600"/>
              <a:t>控盘减少、或者流动资金持续翻绿；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确定走弱</a:t>
            </a:r>
            <a:r>
              <a:rPr lang="en-US" altLang="zh-CN" sz="1600"/>
              <a:t>--</a:t>
            </a:r>
            <a:r>
              <a:rPr lang="zh-CN" altLang="en-US" sz="1600"/>
              <a:t>跌破智能辅助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节奏</a:t>
            </a:r>
            <a:r>
              <a:rPr lang="en-US" altLang="zh-CN" sz="1600"/>
              <a:t>--</a:t>
            </a:r>
            <a:r>
              <a:rPr lang="zh-CN" altLang="en-US" sz="1600"/>
              <a:t>上影线是放量的，代表振幅加大，共识分歧；</a:t>
            </a:r>
            <a:endParaRPr lang="zh-CN" altLang="en-US" sz="1600"/>
          </a:p>
          <a:p>
            <a:r>
              <a:rPr lang="zh-CN" altLang="en-US" sz="1600"/>
              <a:t>十字是缩量的，代表振幅降低，共识更容易达成；</a:t>
            </a:r>
            <a:endParaRPr lang="zh-CN" altLang="en-US" sz="1600"/>
          </a:p>
          <a:p>
            <a:r>
              <a:rPr lang="zh-CN" altLang="en-US" sz="1600"/>
              <a:t>上影线都是高抛的，十字都是低吸的</a:t>
            </a:r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05" y="1121410"/>
            <a:ext cx="7222490" cy="44151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资金走弱不加仓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5" y="1040765"/>
            <a:ext cx="7898130" cy="4777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8379460" y="2212975"/>
            <a:ext cx="356425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放量中大阴或者长上影线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流动资金</a:t>
            </a:r>
            <a:r>
              <a:rPr 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持续翻绿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绿肥红瘦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主力控盘递减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643380" y="3873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主力资金</a:t>
            </a:r>
            <a:endParaRPr kumimoji="0" lang="zh-CN" altLang="en-US" sz="3200" b="0" i="0" u="none" strike="noStrike" kern="1200" cap="none" spc="0" normalizeH="0" baseline="0" noProof="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126" name="图片 123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790" y="705485"/>
            <a:ext cx="5473065" cy="26403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369570" y="334581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2000" i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流动资金：持续翻红，交易活跃</a:t>
            </a:r>
            <a:endParaRPr lang="zh-CN" altLang="en-US" sz="2000" i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55" y="708025"/>
            <a:ext cx="5441315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255" y="3744595"/>
            <a:ext cx="5441315" cy="215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7790" y="3744595"/>
            <a:ext cx="5473065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6535420" y="5895975"/>
            <a:ext cx="6260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紫旗：净买额为正，机构游资合力拉升</a:t>
            </a:r>
            <a:endParaRPr lang="zh-CN" altLang="en-US" sz="2000"/>
          </a:p>
        </p:txBody>
      </p:sp>
      <p:sp>
        <p:nvSpPr>
          <p:cNvPr id="9" name="文本框 8"/>
          <p:cNvSpPr txBox="1"/>
          <p:nvPr/>
        </p:nvSpPr>
        <p:spPr>
          <a:xfrm>
            <a:off x="262255" y="589597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主力控盘：主力资金筹码的锁仓意愿</a:t>
            </a:r>
            <a:endParaRPr lang="zh-CN" altLang="en-US" sz="2000"/>
          </a:p>
        </p:txBody>
      </p:sp>
      <p:sp>
        <p:nvSpPr>
          <p:cNvPr id="10" name="文本框 9"/>
          <p:cNvSpPr txBox="1"/>
          <p:nvPr/>
        </p:nvSpPr>
        <p:spPr>
          <a:xfrm>
            <a:off x="6535420" y="334581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主力动向紫色：主力强势进场主导拉升</a:t>
            </a:r>
            <a:endParaRPr lang="zh-CN" altLang="en-US" sz="2000"/>
          </a:p>
        </p:txBody>
      </p:sp>
    </p:spTree>
    <p:custDataLst>
      <p:tags r:id="rId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我司所有工作人员均不允许推荐股票、不允许承诺收益、不允许代客理财、不允许合作分成、不允许私下收款，如您发现有任何违规行为，请立即拨打400-</a:t>
            </a:r>
            <a:r>
              <a: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9088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-</a:t>
            </a:r>
            <a:r>
              <a: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988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1.xml><?xml version="1.0" encoding="utf-8"?>
<p:tagLst xmlns:p="http://schemas.openxmlformats.org/presentationml/2006/main">
  <p:tag name="COMMONDATA" val="eyJoZGlkIjoiY2VjMWU5MTk5OGQyZDRjNDI5M2FkMjMzMDk5YzdjNmI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1369</Words>
  <Application>WPS 演示</Application>
  <PresentationFormat>宽屏</PresentationFormat>
  <Paragraphs>89</Paragraphs>
  <Slides>8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3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思源黑体 CN Regular</vt:lpstr>
      <vt:lpstr>思源黑体 CN Light</vt:lpstr>
      <vt:lpstr>思源黑体 CN Normal</vt:lpstr>
      <vt:lpstr>微软雅黑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曾文龙</cp:lastModifiedBy>
  <cp:revision>277</cp:revision>
  <dcterms:created xsi:type="dcterms:W3CDTF">2024-01-18T12:59:00Z</dcterms:created>
  <dcterms:modified xsi:type="dcterms:W3CDTF">2025-09-03T12:54:36Z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4F6BEFF5CDCF43BC97AE390033AE6D30_13</vt:lpwstr>
  </property>
  <property fmtid="{D5CDD505-2E9C-101B-9397-08002B2CF9AE}" pid="3" name="KSOProductBuildVer">
    <vt:lpwstr>2052-12.1.0.22529</vt:lpwstr>
  </property>
</Properties>
</file>