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328" r:id="rId3"/>
    <p:sldId id="4528" r:id="rId4"/>
    <p:sldId id="4525" r:id="rId6"/>
    <p:sldId id="4515" r:id="rId7"/>
    <p:sldId id="4492" r:id="rId8"/>
    <p:sldId id="4524" r:id="rId9"/>
    <p:sldId id="4526" r:id="rId10"/>
    <p:sldId id="4514" r:id="rId11"/>
    <p:sldId id="270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5.png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7.png"/><Relationship Id="rId1" Type="http://schemas.openxmlformats.org/officeDocument/2006/relationships/tags" Target="../tags/tag19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2.xml"/><Relationship Id="rId2" Type="http://schemas.openxmlformats.org/officeDocument/2006/relationships/image" Target="../media/image8.png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9.png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6.xml"/><Relationship Id="rId2" Type="http://schemas.openxmlformats.org/officeDocument/2006/relationships/image" Target="../media/image10.png"/><Relationship Id="rId1" Type="http://schemas.openxmlformats.org/officeDocument/2006/relationships/tags" Target="../tags/tag2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32.xml"/><Relationship Id="rId8" Type="http://schemas.openxmlformats.org/officeDocument/2006/relationships/image" Target="../media/image13.png"/><Relationship Id="rId7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11.png"/><Relationship Id="rId2" Type="http://schemas.openxmlformats.org/officeDocument/2006/relationships/tags" Target="../tags/tag28.xml"/><Relationship Id="rId15" Type="http://schemas.openxmlformats.org/officeDocument/2006/relationships/slideLayout" Target="../slideLayouts/slideLayout13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image" Target="../media/image14.png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../media/image15.png"/><Relationship Id="rId3" Type="http://schemas.openxmlformats.org/officeDocument/2006/relationships/tags" Target="../tags/tag38.xml"/><Relationship Id="rId2" Type="http://schemas.openxmlformats.org/officeDocument/2006/relationships/image" Target="../media/image1.png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 dirty="0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48995" y="2129155"/>
            <a:ext cx="105810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三连冰点，等待反弹</a:t>
            </a:r>
            <a:r>
              <a:rPr lang="zh-CN" altLang="en-US" sz="8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 </a:t>
            </a:r>
            <a:endParaRPr lang="zh-CN" sz="8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8"/>
            <a:ext cx="4620470" cy="374408"/>
            <a:chOff x="7093" y="6616"/>
            <a:chExt cx="7859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82881" cy="381327"/>
            <a:chOff x="10918" y="5734"/>
            <a:chExt cx="5073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14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2025.9.4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587355" y="183769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  <p:custDataLst>
      <p:tags r:id="rId1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历史回溯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732155"/>
            <a:ext cx="11699240" cy="55067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大盘分析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4554220"/>
            <a:ext cx="10956925" cy="1719580"/>
          </a:xfrm>
          <a:prstGeom prst="rect">
            <a:avLst/>
          </a:prstGeom>
        </p:spPr>
        <p:txBody>
          <a:bodyPr wrap="square">
            <a:noAutofit/>
          </a:bodyPr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若判断行情尚未终结，我们需前置性思考两个核心问题：当前行情正处于哪个阶段？趋势延续的关键又是什么？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​</a:t>
            </a:r>
            <a:endParaRPr lang="en-US" alt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在趋势判断的诸多参考指标中，各大指数的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日均线无疑是重要标尺之一，它反映中期趋势方向。</a:t>
            </a: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defTabSz="2667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若我们认为趋势行情未结束，那么在短线市场连续急跌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个交易日、且指数跌破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 20</a:t>
            </a:r>
            <a:r>
              <a:rPr lang="zh-CN" altLang="en-US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日均线之后，反而具备了值得关注的买点条件。</a:t>
            </a:r>
            <a:r>
              <a:rPr lang="en-US" altLang="zh-CN" sz="1200" b="1">
                <a:latin typeface="微软雅黑" panose="020B0503020204020204" pitchFamily="34" charset="-122"/>
                <a:ea typeface="微软雅黑" panose="020B0503020204020204" pitchFamily="34" charset="-122"/>
              </a:rPr>
              <a:t>​</a:t>
            </a:r>
            <a:endParaRPr lang="en-US" altLang="zh-CN" sz="12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40" y="1024890"/>
            <a:ext cx="7778115" cy="35293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34075" y="1085850"/>
            <a:ext cx="5433695" cy="26403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大消费：作手新一买入步步高</a:t>
            </a:r>
            <a:r>
              <a:rPr lang="en-US" altLang="zh-CN" sz="1200" b="1">
                <a:solidFill>
                  <a:schemeClr val="tx1"/>
                </a:solidFill>
              </a:rPr>
              <a:t>6650</a:t>
            </a:r>
            <a:r>
              <a:rPr lang="zh-CN" altLang="en-US" sz="1200" b="1">
                <a:solidFill>
                  <a:schemeClr val="tx1"/>
                </a:solidFill>
              </a:rPr>
              <a:t>万；中山东路买入步步高</a:t>
            </a:r>
            <a:r>
              <a:rPr lang="en-US" altLang="zh-CN" sz="1200" b="1">
                <a:solidFill>
                  <a:schemeClr val="tx1"/>
                </a:solidFill>
              </a:rPr>
              <a:t>7038</a:t>
            </a:r>
            <a:r>
              <a:rPr lang="zh-CN" altLang="en-US" sz="1200" b="1">
                <a:solidFill>
                  <a:schemeClr val="tx1"/>
                </a:solidFill>
              </a:rPr>
              <a:t>万、欧亚集团</a:t>
            </a:r>
            <a:r>
              <a:rPr lang="en-US" altLang="zh-CN" sz="1200" b="1">
                <a:solidFill>
                  <a:schemeClr val="tx1"/>
                </a:solidFill>
              </a:rPr>
              <a:t>1496</a:t>
            </a:r>
            <a:r>
              <a:rPr lang="zh-CN" altLang="en-US" sz="1200" b="1">
                <a:solidFill>
                  <a:schemeClr val="tx1"/>
                </a:solidFill>
              </a:rPr>
              <a:t>万；成都系买入步步高</a:t>
            </a:r>
            <a:r>
              <a:rPr lang="en-US" altLang="zh-CN" sz="1200" b="1">
                <a:solidFill>
                  <a:schemeClr val="tx1"/>
                </a:solidFill>
              </a:rPr>
              <a:t>6693</a:t>
            </a:r>
            <a:r>
              <a:rPr lang="zh-CN" altLang="en-US" sz="1200" b="1">
                <a:solidFill>
                  <a:schemeClr val="tx1"/>
                </a:solidFill>
              </a:rPr>
              <a:t>万；佛山系买入欧亚集团</a:t>
            </a:r>
            <a:r>
              <a:rPr lang="en-US" altLang="zh-CN" sz="1200" b="1">
                <a:solidFill>
                  <a:schemeClr val="tx1"/>
                </a:solidFill>
              </a:rPr>
              <a:t>6212</a:t>
            </a:r>
            <a:r>
              <a:rPr lang="zh-CN" altLang="en-US" sz="1200" b="1">
                <a:solidFill>
                  <a:schemeClr val="tx1"/>
                </a:solidFill>
              </a:rPr>
              <a:t>万。多股游资大手笔买入大消费相关个股，显示出资金对大消费板块的关注度较高，在当前市场环境下，高低切换的大消费板块可能受到资金青睐。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芯片：陈小群卖出万通发展</a:t>
            </a:r>
            <a:r>
              <a:rPr lang="en-US" altLang="zh-CN" sz="1200" b="1">
                <a:solidFill>
                  <a:schemeClr val="tx1"/>
                </a:solidFill>
              </a:rPr>
              <a:t>1.72</a:t>
            </a:r>
            <a:r>
              <a:rPr lang="zh-CN" altLang="en-US" sz="1200" b="1">
                <a:solidFill>
                  <a:schemeClr val="tx1"/>
                </a:solidFill>
              </a:rPr>
              <a:t>亿；方新侠买入万通发展</a:t>
            </a:r>
            <a:r>
              <a:rPr lang="en-US" altLang="zh-CN" sz="1200" b="1">
                <a:solidFill>
                  <a:schemeClr val="tx1"/>
                </a:solidFill>
              </a:rPr>
              <a:t>7658</a:t>
            </a:r>
            <a:r>
              <a:rPr lang="zh-CN" altLang="en-US" sz="1200" b="1">
                <a:solidFill>
                  <a:schemeClr val="tx1"/>
                </a:solidFill>
              </a:rPr>
              <a:t>万。存在明显的分歧，说明资金对芯片板块内个股的判断存在差异，板块整体情绪处于博弈状态，不确定性较强。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机器人：作手新一卖出岩山科技</a:t>
            </a:r>
            <a:r>
              <a:rPr lang="en-US" altLang="zh-CN" sz="1200" b="1">
                <a:solidFill>
                  <a:schemeClr val="tx1"/>
                </a:solidFill>
              </a:rPr>
              <a:t>2.70</a:t>
            </a:r>
            <a:r>
              <a:rPr lang="zh-CN" altLang="en-US" sz="1200" b="1">
                <a:solidFill>
                  <a:schemeClr val="tx1"/>
                </a:solidFill>
              </a:rPr>
              <a:t>亿；成都系卖出岩山科技</a:t>
            </a:r>
            <a:r>
              <a:rPr lang="en-US" altLang="zh-CN" sz="1200" b="1">
                <a:solidFill>
                  <a:schemeClr val="tx1"/>
                </a:solidFill>
              </a:rPr>
              <a:t>1.12</a:t>
            </a:r>
            <a:r>
              <a:rPr lang="zh-CN" altLang="en-US" sz="1200" b="1">
                <a:solidFill>
                  <a:schemeClr val="tx1"/>
                </a:solidFill>
              </a:rPr>
              <a:t>亿。游资集中对机器人板块的岩山科技进行减持，这可能反映出资金对机器人板块短期的信心不足，认为该板块或相关个股存在一定的调整压力，市场情绪偏谨慎。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en-US" altLang="zh-CN" sz="1200" b="1">
                <a:solidFill>
                  <a:schemeClr val="tx1"/>
                </a:solidFill>
              </a:rPr>
              <a:t>CPO</a:t>
            </a:r>
            <a:r>
              <a:rPr lang="zh-CN" altLang="en-US" sz="1200" b="1">
                <a:solidFill>
                  <a:schemeClr val="tx1"/>
                </a:solidFill>
              </a:rPr>
              <a:t>：中山东路卖出天通股份</a:t>
            </a:r>
            <a:r>
              <a:rPr lang="en-US" altLang="zh-CN" sz="1200" b="1">
                <a:solidFill>
                  <a:schemeClr val="tx1"/>
                </a:solidFill>
              </a:rPr>
              <a:t>1.12</a:t>
            </a:r>
            <a:r>
              <a:rPr lang="zh-CN" altLang="en-US" sz="1200" b="1">
                <a:solidFill>
                  <a:schemeClr val="tx1"/>
                </a:solidFill>
              </a:rPr>
              <a:t>亿；成都系卖出天通股份</a:t>
            </a:r>
            <a:r>
              <a:rPr lang="en-US" altLang="zh-CN" sz="1200" b="1">
                <a:solidFill>
                  <a:schemeClr val="tx1"/>
                </a:solidFill>
              </a:rPr>
              <a:t>5688</a:t>
            </a:r>
            <a:r>
              <a:rPr lang="zh-CN" altLang="en-US" sz="1200" b="1">
                <a:solidFill>
                  <a:schemeClr val="tx1"/>
                </a:solidFill>
              </a:rPr>
              <a:t>万；宁波桑田路买入天通股份</a:t>
            </a:r>
            <a:r>
              <a:rPr lang="en-US" altLang="zh-CN" sz="1200" b="1">
                <a:solidFill>
                  <a:schemeClr val="tx1"/>
                </a:solidFill>
              </a:rPr>
              <a:t>6742</a:t>
            </a:r>
            <a:r>
              <a:rPr lang="zh-CN" altLang="en-US" sz="1200" b="1">
                <a:solidFill>
                  <a:schemeClr val="tx1"/>
                </a:solidFill>
              </a:rPr>
              <a:t>万。分歧状态，部分游资选择获利了结或止损离场，而也有游资逆势加仓，表明资金对</a:t>
            </a:r>
            <a:r>
              <a:rPr lang="en-US" altLang="zh-CN" sz="1200" b="1">
                <a:solidFill>
                  <a:schemeClr val="tx1"/>
                </a:solidFill>
              </a:rPr>
              <a:t>CPO</a:t>
            </a:r>
            <a:r>
              <a:rPr lang="zh-CN" altLang="en-US" sz="1200" b="1">
                <a:solidFill>
                  <a:schemeClr val="tx1"/>
                </a:solidFill>
              </a:rPr>
              <a:t>板块的后续走势判断不一，板块内情绪较为复杂，处于多空争夺的态势。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券商：宁波桑田路买入太平洋</a:t>
            </a:r>
            <a:r>
              <a:rPr lang="en-US" altLang="zh-CN" sz="1200" b="1">
                <a:solidFill>
                  <a:schemeClr val="tx1"/>
                </a:solidFill>
              </a:rPr>
              <a:t>1.21</a:t>
            </a:r>
            <a:r>
              <a:rPr lang="zh-CN" altLang="en-US" sz="1200" b="1">
                <a:solidFill>
                  <a:schemeClr val="tx1"/>
                </a:solidFill>
              </a:rPr>
              <a:t>亿；佛山系买入太平洋</a:t>
            </a:r>
            <a:r>
              <a:rPr lang="en-US" altLang="zh-CN" sz="1200" b="1">
                <a:solidFill>
                  <a:schemeClr val="tx1"/>
                </a:solidFill>
              </a:rPr>
              <a:t>2.04</a:t>
            </a:r>
            <a:r>
              <a:rPr lang="zh-CN" altLang="en-US" sz="1200" b="1">
                <a:solidFill>
                  <a:schemeClr val="tx1"/>
                </a:solidFill>
              </a:rPr>
              <a:t>亿。游资大手笔买入券商股太平洋，券商板块往往对市场整体情绪有一定的带动作用。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其他板块</a:t>
            </a:r>
            <a:r>
              <a:rPr lang="en-US" altLang="zh-CN" sz="1200" b="1">
                <a:solidFill>
                  <a:schemeClr val="tx1"/>
                </a:solidFill>
              </a:rPr>
              <a:t>--</a:t>
            </a:r>
            <a:r>
              <a:rPr lang="zh-CN" altLang="en-US" sz="1200" b="1">
                <a:solidFill>
                  <a:schemeClr val="tx1"/>
                </a:solidFill>
              </a:rPr>
              <a:t>储能板块：章盟主买入上能电气（</a:t>
            </a:r>
            <a:r>
              <a:rPr lang="en-US" altLang="zh-CN" sz="1200" b="1">
                <a:solidFill>
                  <a:schemeClr val="tx1"/>
                </a:solidFill>
              </a:rPr>
              <a:t>3</a:t>
            </a:r>
            <a:r>
              <a:rPr lang="zh-CN" altLang="en-US" sz="1200" b="1">
                <a:solidFill>
                  <a:schemeClr val="tx1"/>
                </a:solidFill>
              </a:rPr>
              <a:t>日）</a:t>
            </a:r>
            <a:r>
              <a:rPr lang="en-US" altLang="zh-CN" sz="1200" b="1">
                <a:solidFill>
                  <a:schemeClr val="tx1"/>
                </a:solidFill>
              </a:rPr>
              <a:t>7479</a:t>
            </a:r>
            <a:r>
              <a:rPr lang="zh-CN" altLang="en-US" sz="1200" b="1">
                <a:solidFill>
                  <a:schemeClr val="tx1"/>
                </a:solidFill>
              </a:rPr>
              <a:t>万、卖出</a:t>
            </a:r>
            <a:r>
              <a:rPr lang="en-US" altLang="zh-CN" sz="1200" b="1">
                <a:solidFill>
                  <a:schemeClr val="tx1"/>
                </a:solidFill>
              </a:rPr>
              <a:t>3493</a:t>
            </a:r>
            <a:r>
              <a:rPr lang="zh-CN" altLang="en-US" sz="1200" b="1">
                <a:solidFill>
                  <a:schemeClr val="tx1"/>
                </a:solidFill>
              </a:rPr>
              <a:t>万，有一定的资金参与，但整体力度相较于大消费、券商等板块稍弱。固态电池：中山东路买入金龙羽</a:t>
            </a:r>
            <a:r>
              <a:rPr lang="en-US" altLang="zh-CN" sz="1200" b="1">
                <a:solidFill>
                  <a:schemeClr val="tx1"/>
                </a:solidFill>
              </a:rPr>
              <a:t>7163</a:t>
            </a:r>
            <a:r>
              <a:rPr lang="zh-CN" altLang="en-US" sz="1200" b="1">
                <a:solidFill>
                  <a:schemeClr val="tx1"/>
                </a:solidFill>
              </a:rPr>
              <a:t>万，资金有一定关注，但板块内其他个股表现未在榜中体现，暂时难以判断板块整体情绪。液冷、苹果概念、物流、商业航天等板块：上榜游资多为卖出操作，且资金量相对有限，显示出资金对这些板块的关注度较低，短期情绪偏平淡或谨慎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30" y="927100"/>
            <a:ext cx="5186045" cy="512762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板块分析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08190" y="1200785"/>
            <a:ext cx="475932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87400" y="5450205"/>
            <a:ext cx="10308590" cy="7239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/>
              <a:t>围绕</a:t>
            </a:r>
            <a:r>
              <a:rPr lang="en-US" altLang="zh-CN"/>
              <a:t>CPO</a:t>
            </a:r>
            <a:r>
              <a:rPr lang="zh-CN" altLang="en-US"/>
              <a:t>科技主线叙事的结构性溢价基本结束了，呈现为类似今日机器人、储能这些高速轮动套利的结构（有人涨，有人降，存量跷跷板）</a:t>
            </a:r>
            <a:r>
              <a:rPr lang="en-US" altLang="zh-CN"/>
              <a:t> ,</a:t>
            </a:r>
            <a:r>
              <a:rPr lang="zh-CN" altLang="en-US"/>
              <a:t>轮动偏好</a:t>
            </a:r>
            <a:r>
              <a:rPr lang="en-US" altLang="zh-CN"/>
              <a:t>AI</a:t>
            </a:r>
            <a:r>
              <a:rPr lang="zh-CN" altLang="en-US"/>
              <a:t>，芯片，固态电池等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740" y="844550"/>
            <a:ext cx="9439910" cy="46056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放量中大阴或者长上影线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流动资金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持续翻绿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绿肥红瘦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主力控盘递减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我司所有工作人员均不允许推荐股票、不允许承诺收益、不允许代客理财、不允许合作分成、不允许私下收款，如您发现有任何违规行为，请立即拨打400-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9088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-</a:t>
            </a:r>
            <a:r>
              <a:rPr lang="en-US" altLang="zh-CN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988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2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5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COMMONDATA" val="eyJoZGlkIjoiY2VjMWU5MTk5OGQyZDRjNDI5M2FkMjMzMDk5YzdjNmIifQ==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1506</Words>
  <Application>WPS 演示</Application>
  <PresentationFormat>宽屏</PresentationFormat>
  <Paragraphs>97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思源黑体 CN Regular</vt:lpstr>
      <vt:lpstr>思源黑体 CN Light</vt:lpstr>
      <vt:lpstr>思源黑体 CN Normal</vt:lpstr>
      <vt:lpstr>微软雅黑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曾文龙</cp:lastModifiedBy>
  <cp:revision>279</cp:revision>
  <dcterms:created xsi:type="dcterms:W3CDTF">2024-01-18T12:59:00Z</dcterms:created>
  <dcterms:modified xsi:type="dcterms:W3CDTF">2025-09-04T12:58:47Z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720B1E6FF4F6493D99682F0435D0F05D_13</vt:lpwstr>
  </property>
  <property fmtid="{D5CDD505-2E9C-101B-9397-08002B2CF9AE}" pid="3" name="KSOProductBuildVer">
    <vt:lpwstr>2052-12.1.0.22529</vt:lpwstr>
  </property>
</Properties>
</file>