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328" r:id="rId2"/>
    <p:sldId id="4505" r:id="rId3"/>
    <p:sldId id="4499" r:id="rId4"/>
    <p:sldId id="4501" r:id="rId5"/>
    <p:sldId id="4502" r:id="rId6"/>
    <p:sldId id="256" r:id="rId7"/>
    <p:sldId id="4298" r:id="rId8"/>
    <p:sldId id="4402" r:id="rId9"/>
    <p:sldId id="4300" r:id="rId10"/>
    <p:sldId id="4302" r:id="rId11"/>
    <p:sldId id="4303" r:id="rId12"/>
    <p:sldId id="4301" r:id="rId13"/>
    <p:sldId id="4401" r:id="rId14"/>
    <p:sldId id="27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C2C3-83A4-48FE-9DE3-FB5D1E832B71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BBE16-1826-4F7A-898E-1AB291299B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16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82FF-68A5-9433-EB8A-645753B6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63880-471A-BB3B-3EC2-2212AB98E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595BA6-46F4-D17E-3517-0AE40F5E4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06B8A1-CC98-7987-CFD4-76073FEFB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63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8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hyperlink" Target="https://activity.n8n8.cn/link/level-2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神秘资金  再次出手   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2025.4.16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不做高位板，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反包可试</a:t>
            </a:r>
            <a:r>
              <a:rPr lang="en-US" altLang="zh-CN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2875915" y="2412736"/>
            <a:ext cx="6623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反包可试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板</a:t>
            </a:r>
            <a:endParaRPr lang="en-US" altLang="zh-CN" sz="1800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sz="1800" b="1" dirty="0"/>
              <a:t>低位板的调整机会</a:t>
            </a:r>
            <a:endParaRPr lang="en-US" altLang="zh-CN" sz="1800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/>
              <a:t>低位板在调整后，一旦市场回暖</a:t>
            </a:r>
            <a:r>
              <a:rPr lang="en-US" altLang="zh-CN" b="1" dirty="0"/>
              <a:t>+</a:t>
            </a:r>
            <a:r>
              <a:rPr lang="zh-CN" altLang="en-US" b="1" dirty="0"/>
              <a:t>板块发力，主力资金容易回流</a:t>
            </a:r>
            <a:endParaRPr lang="en-US" altLang="zh-CN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空间隔断</a:t>
            </a:r>
            <a:r>
              <a:rPr lang="en-US" altLang="zh-CN" b="1" dirty="0">
                <a:solidFill>
                  <a:srgbClr val="FF0000"/>
                </a:solidFill>
              </a:rPr>
              <a:t>——3</a:t>
            </a:r>
            <a:r>
              <a:rPr lang="zh-CN" altLang="en-US" b="1" dirty="0">
                <a:solidFill>
                  <a:srgbClr val="FF0000"/>
                </a:solidFill>
              </a:rPr>
              <a:t>个以上涨停板后，需要断板</a:t>
            </a:r>
            <a:r>
              <a:rPr lang="en-US" altLang="zh-CN" b="1" dirty="0">
                <a:solidFill>
                  <a:srgbClr val="FF0000"/>
                </a:solidFill>
              </a:rPr>
              <a:t>+</a:t>
            </a:r>
            <a:r>
              <a:rPr lang="zh-CN" altLang="en-US" b="1" dirty="0">
                <a:solidFill>
                  <a:srgbClr val="FF0000"/>
                </a:solidFill>
              </a:rPr>
              <a:t>涨停反包刷新记录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D46256-6008-5F16-DA84-E8A21085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46" y="807891"/>
            <a:ext cx="2513670" cy="53928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00516F-AB73-5906-8CCE-BD42E5986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004" y="807891"/>
            <a:ext cx="2513670" cy="5392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8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日涨幅不超过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20%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的创业板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673503" y="966008"/>
            <a:ext cx="4844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创业板：</a:t>
            </a:r>
            <a:r>
              <a:rPr lang="en-US" altLang="zh-CN" sz="1800" b="1" dirty="0"/>
              <a:t>20cm——</a:t>
            </a:r>
            <a:r>
              <a:rPr lang="zh-CN" altLang="en-US" sz="1800" b="1" dirty="0"/>
              <a:t>主板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连板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13651D-6FFB-1D42-51AD-C33209759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583" y="793350"/>
            <a:ext cx="2514879" cy="53950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F065AF-FA30-E858-39FA-778FB672E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046" y="793351"/>
            <a:ext cx="2514680" cy="5395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87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不选妖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/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8169066" y="2403978"/>
            <a:ext cx="373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妖股：前期穿越股</a:t>
            </a:r>
            <a:endParaRPr lang="en-US" altLang="zh-CN" sz="1800" b="1" dirty="0"/>
          </a:p>
          <a:p>
            <a:r>
              <a:rPr lang="zh-CN" altLang="en-US" sz="1800" b="1" dirty="0"/>
              <a:t>新股：名字带</a:t>
            </a:r>
            <a:r>
              <a:rPr lang="en-US" altLang="zh-CN" sz="1800" b="1" dirty="0"/>
              <a:t>N</a:t>
            </a:r>
            <a:r>
              <a:rPr lang="zh-CN" altLang="en-US" b="1" dirty="0"/>
              <a:t>或</a:t>
            </a:r>
            <a:r>
              <a:rPr lang="en-US" altLang="zh-CN" sz="1800" b="1" dirty="0"/>
              <a:t>C</a:t>
            </a:r>
          </a:p>
          <a:p>
            <a:r>
              <a:rPr lang="zh-CN" altLang="en-US" sz="1800" b="1" dirty="0"/>
              <a:t>妖</a:t>
            </a:r>
            <a:r>
              <a:rPr lang="en-US" altLang="zh-CN" sz="1800" b="1" dirty="0"/>
              <a:t>/</a:t>
            </a:r>
            <a:r>
              <a:rPr lang="zh-CN" altLang="en-US" sz="1800" b="1" dirty="0"/>
              <a:t>新股投机情绪主导，难以把握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E4851C-67C9-A3D7-BF7B-9A22312B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4" y="760110"/>
            <a:ext cx="2502645" cy="53689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A164CB-D66A-4DFA-CEFA-85397914E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579" y="760110"/>
            <a:ext cx="2502732" cy="53689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4C91F-1C67-0C2B-C47C-D4667DDC6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669" y="760110"/>
            <a:ext cx="2502533" cy="5368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07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500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亿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权重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306662" y="2377923"/>
            <a:ext cx="54346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流通市值大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主力拉升的金额大</a:t>
            </a:r>
            <a:endParaRPr lang="en-US" altLang="zh-CN" sz="1800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sz="1800" b="1" dirty="0">
                <a:solidFill>
                  <a:srgbClr val="FF0000"/>
                </a:solidFill>
              </a:rPr>
              <a:t>千万对比</a:t>
            </a:r>
            <a:r>
              <a:rPr lang="en-US" altLang="zh-CN" sz="1800" b="1" dirty="0">
                <a:solidFill>
                  <a:srgbClr val="FF0000"/>
                </a:solidFill>
              </a:rPr>
              <a:t>500</a:t>
            </a:r>
            <a:r>
              <a:rPr lang="zh-CN" altLang="en-US" sz="1800" b="1" dirty="0">
                <a:solidFill>
                  <a:srgbClr val="FF0000"/>
                </a:solidFill>
              </a:rPr>
              <a:t>亿，犹如蜉蝣撼树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/>
              <a:t>策略：早盘先观察皇帝有无加速流入</a:t>
            </a:r>
            <a:r>
              <a:rPr lang="en-US" altLang="zh-CN" b="1" dirty="0"/>
              <a:t>+</a:t>
            </a:r>
            <a:r>
              <a:rPr lang="zh-CN" altLang="en-US" b="1" dirty="0"/>
              <a:t>分时均线附近</a:t>
            </a:r>
            <a:endParaRPr lang="en-US" altLang="zh-CN" sz="18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70E61C-0C6E-7521-4116-00429D8C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77" y="849746"/>
            <a:ext cx="2505725" cy="5375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CC99E1-7B8D-657C-0DA9-6158788D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500" y="849507"/>
            <a:ext cx="2505725" cy="5375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34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37954" y="5292266"/>
            <a:ext cx="9316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辅助线压制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短线超跌趋于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（超跌反弹结束）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流动资金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日翻绿（国家队尾盘抄底）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进场信号：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金叉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层仓位丨中特估（防守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+GJD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抱团）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次新股（防守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游资抱团）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超跌反弹基本结束，捕捞季节刚死叉或迎来调整行情，控制仓位，布局资金抱团板块，寻找周线金叉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日线金叉个股的回档机会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4A535B-78AC-AAFF-B6A7-D9A0462EB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54" y="765770"/>
            <a:ext cx="9316085" cy="44686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0EE83-A4DF-B019-4161-9854C5D8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7EC373-B337-8C59-9A0E-AFF43DE62660}"/>
              </a:ext>
            </a:extLst>
          </p:cNvPr>
          <p:cNvSpPr txBox="1"/>
          <p:nvPr/>
        </p:nvSpPr>
        <p:spPr>
          <a:xfrm>
            <a:off x="0" y="624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竞价策略（多选最优 无则风险）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115A33-54EE-3956-9144-84105557A882}"/>
              </a:ext>
            </a:extLst>
          </p:cNvPr>
          <p:cNvSpPr txBox="1"/>
          <p:nvPr/>
        </p:nvSpPr>
        <p:spPr>
          <a:xfrm>
            <a:off x="9326246" y="1574355"/>
            <a:ext cx="263017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退市股  警惕风险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B2F66D-6E7C-5A40-64F1-FAF0C741C0FC}"/>
              </a:ext>
            </a:extLst>
          </p:cNvPr>
          <p:cNvSpPr txBox="1"/>
          <p:nvPr/>
        </p:nvSpPr>
        <p:spPr>
          <a:xfrm>
            <a:off x="10069332" y="8806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AEBCD8-5578-52CB-A62B-2F026928E731}"/>
              </a:ext>
            </a:extLst>
          </p:cNvPr>
          <p:cNvSpPr txBox="1"/>
          <p:nvPr/>
        </p:nvSpPr>
        <p:spPr>
          <a:xfrm>
            <a:off x="10069333" y="4914828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原价挂单</a:t>
            </a:r>
            <a:endParaRPr lang="en-US" altLang="zh-CN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82FE14-E156-25BF-9592-F11D2F723339}"/>
              </a:ext>
            </a:extLst>
          </p:cNvPr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C5DDA-CDC8-61DB-6E2C-CFC0B5D57FDE}"/>
              </a:ext>
            </a:extLst>
          </p:cNvPr>
          <p:cNvSpPr txBox="1"/>
          <p:nvPr/>
        </p:nvSpPr>
        <p:spPr>
          <a:xfrm>
            <a:off x="7665554" y="820421"/>
            <a:ext cx="683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周三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521126-C4B6-7B54-D0FB-C9A8E50D8BB1}"/>
              </a:ext>
            </a:extLst>
          </p:cNvPr>
          <p:cNvSpPr txBox="1"/>
          <p:nvPr/>
        </p:nvSpPr>
        <p:spPr>
          <a:xfrm>
            <a:off x="4564547" y="742700"/>
            <a:ext cx="66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周二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B388A9-72C2-DDC6-F9BA-37F0395D7A29}"/>
              </a:ext>
            </a:extLst>
          </p:cNvPr>
          <p:cNvSpPr txBox="1"/>
          <p:nvPr/>
        </p:nvSpPr>
        <p:spPr>
          <a:xfrm>
            <a:off x="1463541" y="722080"/>
            <a:ext cx="669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周一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8DF324-49B0-9DDC-41FB-6D20FAA7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17" y="1189753"/>
            <a:ext cx="2370153" cy="50505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2265FF-FA13-4879-BFE7-095D1F997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123" y="1190636"/>
            <a:ext cx="2370152" cy="50505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155C182-DB1E-DC41-2835-7634BF5EB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727" y="1189752"/>
            <a:ext cx="2370153" cy="5050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2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5CA7-E17B-27B8-4708-C14884A93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24B70E6-3F74-2BE2-7D80-E72EA05578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竞价卖点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当天亏钱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F58AC-00E4-7487-7231-995A0AEA44A7}"/>
              </a:ext>
            </a:extLst>
          </p:cNvPr>
          <p:cNvSpPr txBox="1"/>
          <p:nvPr/>
        </p:nvSpPr>
        <p:spPr>
          <a:xfrm>
            <a:off x="3498210" y="962835"/>
            <a:ext cx="7508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1.</a:t>
            </a:r>
            <a:r>
              <a:rPr lang="zh-CN" altLang="en-US" sz="1800" b="1" dirty="0"/>
              <a:t>短线原则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快进快出</a:t>
            </a:r>
            <a:endParaRPr lang="en-US" altLang="zh-CN" sz="1800" b="1" dirty="0"/>
          </a:p>
          <a:p>
            <a:r>
              <a:rPr lang="en-US" altLang="zh-CN" sz="1800" b="1" dirty="0"/>
              <a:t>2.</a:t>
            </a:r>
            <a:r>
              <a:rPr lang="zh-CN" altLang="en-US" sz="1800" b="1" dirty="0"/>
              <a:t>赚钱原则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反抽即走</a:t>
            </a:r>
            <a:endParaRPr lang="en-US" altLang="zh-CN" sz="1800" b="1" dirty="0"/>
          </a:p>
          <a:p>
            <a:r>
              <a:rPr lang="en-US" altLang="zh-CN" b="1" dirty="0"/>
              <a:t>3.</a:t>
            </a:r>
            <a:r>
              <a:rPr lang="zh-CN" altLang="en-US" b="1" dirty="0"/>
              <a:t>辅助线原则</a:t>
            </a:r>
            <a:r>
              <a:rPr lang="en-US" altLang="zh-CN" b="1" dirty="0"/>
              <a:t>—</a:t>
            </a:r>
            <a:r>
              <a:rPr lang="zh-CN" altLang="en-US" b="1" dirty="0"/>
              <a:t>当日在辅助线上亏钱时可适当格局，跌破辅助线及时离场</a:t>
            </a:r>
            <a:endParaRPr lang="en-US" altLang="zh-CN" sz="18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38E4417-A391-9529-A462-D48BF0735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93" y="783613"/>
            <a:ext cx="2511929" cy="53888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63B934-5395-1802-0EC9-EF1A6181E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928" y="2141114"/>
            <a:ext cx="8647078" cy="40217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93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7E93-385A-0FDC-64E2-08B28DFA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51E4965-4CE3-E23D-8929-8054B6D956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竞价卖点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当天赚钱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C4A989-3075-EC49-60ED-C715752F2259}"/>
              </a:ext>
            </a:extLst>
          </p:cNvPr>
          <p:cNvSpPr txBox="1"/>
          <p:nvPr/>
        </p:nvSpPr>
        <p:spPr>
          <a:xfrm>
            <a:off x="3531766" y="880789"/>
            <a:ext cx="7059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1.</a:t>
            </a:r>
            <a:r>
              <a:rPr lang="zh-CN" altLang="en-US" sz="1800" b="1" dirty="0"/>
              <a:t>短线原则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快进快出</a:t>
            </a:r>
            <a:endParaRPr lang="en-US" altLang="zh-CN" sz="1800" b="1" dirty="0"/>
          </a:p>
          <a:p>
            <a:endParaRPr lang="en-US" altLang="zh-CN" sz="1800" b="1" dirty="0"/>
          </a:p>
          <a:p>
            <a:r>
              <a:rPr lang="en-US" altLang="zh-CN" sz="1800" b="1" dirty="0"/>
              <a:t>2.</a:t>
            </a:r>
            <a:r>
              <a:rPr lang="zh-CN" altLang="en-US" b="1" dirty="0"/>
              <a:t>止损</a:t>
            </a:r>
            <a:r>
              <a:rPr lang="zh-CN" altLang="en-US" sz="1800" b="1" dirty="0"/>
              <a:t>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大单出</a:t>
            </a:r>
            <a:r>
              <a:rPr lang="en-US" altLang="zh-CN" sz="1800" b="1" dirty="0"/>
              <a:t>+</a:t>
            </a:r>
            <a:r>
              <a:rPr lang="zh-CN" altLang="en-US" sz="1800" b="1" dirty="0"/>
              <a:t>小单进</a:t>
            </a:r>
            <a:r>
              <a:rPr lang="en-US" altLang="zh-CN" sz="1800" b="1" dirty="0"/>
              <a:t>+</a:t>
            </a:r>
            <a:r>
              <a:rPr lang="zh-CN" altLang="en-US" sz="1800" b="1" dirty="0"/>
              <a:t>跌破分时均线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086707-C751-0DBB-5061-83BA6EA8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06" y="796954"/>
            <a:ext cx="2511481" cy="5387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CF0498-66DC-88E6-8C7C-29334B6D4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782" y="2025487"/>
            <a:ext cx="8922912" cy="415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04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>
                <a:hlinkClick r:id="rId6"/>
              </a:rPr>
              <a:t>https://activity.n8n8.cn/link/level-2</a:t>
            </a:r>
            <a:r>
              <a:rPr lang="en-US" altLang="zh-CN" dirty="0"/>
              <a:t> </a:t>
            </a:r>
          </a:p>
          <a:p>
            <a:endParaRPr lang="en-US" altLang="zh-CN" dirty="0"/>
          </a:p>
          <a:p>
            <a:r>
              <a:rPr lang="zh-CN" altLang="en-US" dirty="0"/>
              <a:t>两年版赠送两个月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1604" y="0"/>
            <a:ext cx="852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大额净买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1000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万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5791243" y="1997839"/>
            <a:ext cx="61975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大额净买越多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主力认可度越高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万是一个分水岭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大盘弱势时，尽量挑选符合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万条件的个股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大盘较强时，当日没有更好的选择就选最接近“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万”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2F021-E1FE-2023-9A7B-8E65BE86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0" y="774878"/>
            <a:ext cx="2532100" cy="5431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5BA37D-E286-8883-E9CE-6CF144DEB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880" y="774878"/>
            <a:ext cx="2560542" cy="5492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2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1604" y="0"/>
            <a:ext cx="852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竞价涨幅＜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3%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5307232" y="1988602"/>
            <a:ext cx="62844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竞价涨幅越小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当日主力拉升空间大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主力愿意博弈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是一个风险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安全边界线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竞价涨幅高于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，主力容易兑现出货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竞价涨幅越低越好，最好逼近跌停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32CB22-D55E-4C32-C6EC-E389A868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12" y="806106"/>
            <a:ext cx="2518641" cy="5403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87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不做高位板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，反包可试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095538" y="2215968"/>
            <a:ext cx="8786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高位板：连续</a:t>
            </a:r>
            <a:r>
              <a:rPr lang="en-US" altLang="zh-CN" sz="1800" b="1" dirty="0"/>
              <a:t>3</a:t>
            </a:r>
            <a:r>
              <a:rPr lang="zh-CN" altLang="en-US" b="1"/>
              <a:t>个</a:t>
            </a:r>
            <a:r>
              <a:rPr lang="zh-CN" altLang="en-US" b="1" dirty="0"/>
              <a:t>涨停板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b="1" dirty="0"/>
              <a:t>人气股在多次拉升后，游资</a:t>
            </a:r>
            <a:r>
              <a:rPr lang="en-US" altLang="zh-CN" b="1" dirty="0"/>
              <a:t>/</a:t>
            </a:r>
            <a:r>
              <a:rPr lang="zh-CN" altLang="en-US" b="1" dirty="0"/>
              <a:t>机构主力扎堆进场，筹码分散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夫妻本是同林鸟，大难临头各自飞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24F40B-E7C1-414F-AA01-706BADCA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87" y="789839"/>
            <a:ext cx="2531235" cy="5430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326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876</Words>
  <Application>Microsoft Office PowerPoint</Application>
  <PresentationFormat>宽屏</PresentationFormat>
  <Paragraphs>102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66</cp:revision>
  <dcterms:created xsi:type="dcterms:W3CDTF">2023-08-09T12:44:55Z</dcterms:created>
  <dcterms:modified xsi:type="dcterms:W3CDTF">2025-04-16T12:54:05Z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