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4328" r:id="rId2"/>
    <p:sldId id="4505" r:id="rId3"/>
    <p:sldId id="4506" r:id="rId4"/>
    <p:sldId id="4501" r:id="rId5"/>
    <p:sldId id="4502" r:id="rId6"/>
    <p:sldId id="256" r:id="rId7"/>
    <p:sldId id="4298" r:id="rId8"/>
    <p:sldId id="4402" r:id="rId9"/>
    <p:sldId id="4300" r:id="rId10"/>
    <p:sldId id="4302" r:id="rId11"/>
    <p:sldId id="4303" r:id="rId12"/>
    <p:sldId id="4301" r:id="rId13"/>
    <p:sldId id="4401" r:id="rId14"/>
    <p:sldId id="270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EC2C3-83A4-48FE-9DE3-FB5D1E832B71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BBE16-1826-4F7A-898E-1AB291299B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164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BD2DC-B5C1-4989-2A2D-7EC740FF6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E5A7278-FDF3-911E-B924-7BAA0798C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4C0AEA8-D9FE-357D-C61F-15F9A6386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A39FD8-B0D6-8566-E00A-E9BA06D41D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104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3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3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image" Target="../media/image27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hyperlink" Target="https://activity.n8n8.cn/link/level-2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 dirty="0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缩量修复 注意分化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82881" cy="381327"/>
            <a:chOff x="10918" y="5734"/>
            <a:chExt cx="5073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14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2025.5.8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8ED83-97C8-0291-0B98-CBB95021C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5689513-2C7C-3E6A-7D2A-463F8E25DC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L2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不做高位板，</a:t>
            </a:r>
            <a:r>
              <a:rPr lang="zh-CN" altLang="en-US" sz="4000" dirty="0">
                <a:solidFill>
                  <a:srgbClr val="0070C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反包可试</a:t>
            </a:r>
            <a:r>
              <a:rPr lang="en-US" altLang="zh-CN" sz="4000" dirty="0">
                <a:solidFill>
                  <a:srgbClr val="0070C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</a:t>
            </a:r>
            <a:r>
              <a:rPr lang="zh-CN" altLang="en-US" sz="4000" dirty="0">
                <a:solidFill>
                  <a:srgbClr val="0070C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9EA2B3-E734-3C6F-F171-DE8F1145A547}"/>
              </a:ext>
            </a:extLst>
          </p:cNvPr>
          <p:cNvSpPr txBox="1"/>
          <p:nvPr/>
        </p:nvSpPr>
        <p:spPr>
          <a:xfrm>
            <a:off x="2875915" y="2412736"/>
            <a:ext cx="662345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/>
              <a:t>反包可试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板</a:t>
            </a:r>
            <a:endParaRPr lang="en-US" altLang="zh-CN" sz="1800" b="1" dirty="0"/>
          </a:p>
          <a:p>
            <a:pPr algn="ctr"/>
            <a:endParaRPr lang="en-US" altLang="zh-CN" sz="1800" b="1" dirty="0"/>
          </a:p>
          <a:p>
            <a:pPr algn="ctr"/>
            <a:r>
              <a:rPr lang="zh-CN" altLang="en-US" sz="1800" b="1" dirty="0"/>
              <a:t>低位板的调整机会</a:t>
            </a:r>
            <a:endParaRPr lang="en-US" altLang="zh-CN" sz="1800" b="1" dirty="0"/>
          </a:p>
          <a:p>
            <a:pPr algn="ctr"/>
            <a:endParaRPr lang="en-US" altLang="zh-CN" sz="1800" b="1" dirty="0"/>
          </a:p>
          <a:p>
            <a:pPr algn="ctr"/>
            <a:r>
              <a:rPr lang="zh-CN" altLang="en-US" b="1" dirty="0"/>
              <a:t>低位板在调整后，一旦市场回暖</a:t>
            </a:r>
            <a:r>
              <a:rPr lang="en-US" altLang="zh-CN" b="1" dirty="0"/>
              <a:t>+</a:t>
            </a:r>
            <a:r>
              <a:rPr lang="zh-CN" altLang="en-US" b="1" dirty="0"/>
              <a:t>板块发力，主力资金容易回流</a:t>
            </a:r>
            <a:endParaRPr lang="en-US" altLang="zh-CN" b="1" dirty="0"/>
          </a:p>
          <a:p>
            <a:pPr algn="ctr"/>
            <a:endParaRPr lang="en-US" altLang="zh-CN" sz="1800" b="1" dirty="0"/>
          </a:p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空间隔断</a:t>
            </a:r>
            <a:r>
              <a:rPr lang="en-US" altLang="zh-CN" b="1" dirty="0">
                <a:solidFill>
                  <a:srgbClr val="FF0000"/>
                </a:solidFill>
              </a:rPr>
              <a:t>——3</a:t>
            </a:r>
            <a:r>
              <a:rPr lang="zh-CN" altLang="en-US" b="1" dirty="0">
                <a:solidFill>
                  <a:srgbClr val="FF0000"/>
                </a:solidFill>
              </a:rPr>
              <a:t>个以上涨停板后，需要断板</a:t>
            </a:r>
            <a:r>
              <a:rPr lang="en-US" altLang="zh-CN" b="1" dirty="0">
                <a:solidFill>
                  <a:srgbClr val="FF0000"/>
                </a:solidFill>
              </a:rPr>
              <a:t>+</a:t>
            </a:r>
            <a:r>
              <a:rPr lang="zh-CN" altLang="en-US" b="1" dirty="0">
                <a:solidFill>
                  <a:srgbClr val="FF0000"/>
                </a:solidFill>
              </a:rPr>
              <a:t>涨停反包刷新记录</a:t>
            </a:r>
            <a:endParaRPr lang="en-US" altLang="zh-CN" sz="1800" b="1" dirty="0">
              <a:solidFill>
                <a:srgbClr val="FF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AD46256-6008-5F16-DA84-E8A210858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46" y="807891"/>
            <a:ext cx="2513670" cy="539284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00516F-AB73-5906-8CCE-BD42E5986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8004" y="807891"/>
            <a:ext cx="2513670" cy="53928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82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8ED83-97C8-0291-0B98-CBB95021C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5689513-2C7C-3E6A-7D2A-463F8E25DC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L2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3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日涨幅不超过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20%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的创业板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9EA2B3-E734-3C6F-F171-DE8F1145A547}"/>
              </a:ext>
            </a:extLst>
          </p:cNvPr>
          <p:cNvSpPr txBox="1"/>
          <p:nvPr/>
        </p:nvSpPr>
        <p:spPr>
          <a:xfrm>
            <a:off x="3673503" y="966008"/>
            <a:ext cx="4844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/>
              <a:t>创业板：</a:t>
            </a:r>
            <a:r>
              <a:rPr lang="en-US" altLang="zh-CN" sz="1800" b="1" dirty="0"/>
              <a:t>20cm——</a:t>
            </a:r>
            <a:r>
              <a:rPr lang="zh-CN" altLang="en-US" sz="1800" b="1" dirty="0"/>
              <a:t>主板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连板</a:t>
            </a:r>
            <a:endParaRPr lang="en-US" altLang="zh-CN" sz="18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C13651D-6FFB-1D42-51AD-C33209759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583" y="793350"/>
            <a:ext cx="2514879" cy="53950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2F065AF-FA30-E858-39FA-778FB672E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046" y="793351"/>
            <a:ext cx="2514680" cy="53950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7878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8ED83-97C8-0291-0B98-CBB95021C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5689513-2C7C-3E6A-7D2A-463F8E25DC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L2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不选妖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/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新股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9EA2B3-E734-3C6F-F171-DE8F1145A547}"/>
              </a:ext>
            </a:extLst>
          </p:cNvPr>
          <p:cNvSpPr txBox="1"/>
          <p:nvPr/>
        </p:nvSpPr>
        <p:spPr>
          <a:xfrm>
            <a:off x="8169066" y="2403978"/>
            <a:ext cx="373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/>
              <a:t>妖股：前期穿越股</a:t>
            </a:r>
            <a:endParaRPr lang="en-US" altLang="zh-CN" sz="1800" b="1" dirty="0"/>
          </a:p>
          <a:p>
            <a:r>
              <a:rPr lang="zh-CN" altLang="en-US" sz="1800" b="1" dirty="0"/>
              <a:t>新股：名字带</a:t>
            </a:r>
            <a:r>
              <a:rPr lang="en-US" altLang="zh-CN" sz="1800" b="1" dirty="0"/>
              <a:t>N</a:t>
            </a:r>
            <a:r>
              <a:rPr lang="zh-CN" altLang="en-US" b="1" dirty="0"/>
              <a:t>或</a:t>
            </a:r>
            <a:r>
              <a:rPr lang="en-US" altLang="zh-CN" sz="1800" b="1" dirty="0"/>
              <a:t>C</a:t>
            </a:r>
          </a:p>
          <a:p>
            <a:r>
              <a:rPr lang="zh-CN" altLang="en-US" sz="1800" b="1" dirty="0"/>
              <a:t>妖</a:t>
            </a:r>
            <a:r>
              <a:rPr lang="en-US" altLang="zh-CN" sz="1800" b="1" dirty="0"/>
              <a:t>/</a:t>
            </a:r>
            <a:r>
              <a:rPr lang="zh-CN" altLang="en-US" sz="1800" b="1" dirty="0"/>
              <a:t>新股投机情绪主导，难以把握</a:t>
            </a:r>
            <a:endParaRPr lang="en-US" altLang="zh-CN" sz="18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EE4851C-67C9-A3D7-BF7B-9A22312B0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34" y="760110"/>
            <a:ext cx="2502645" cy="53689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E4C91F-1C67-0C2B-C47C-D4667DDC6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9669" y="760110"/>
            <a:ext cx="2502533" cy="5368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6076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8ED83-97C8-0291-0B98-CBB95021C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5689513-2C7C-3E6A-7D2A-463F8E25DC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L2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500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亿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权重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9EA2B3-E734-3C6F-F171-DE8F1145A547}"/>
              </a:ext>
            </a:extLst>
          </p:cNvPr>
          <p:cNvSpPr txBox="1"/>
          <p:nvPr/>
        </p:nvSpPr>
        <p:spPr>
          <a:xfrm>
            <a:off x="3306662" y="2377923"/>
            <a:ext cx="54346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/>
              <a:t>流通市值大</a:t>
            </a:r>
            <a:r>
              <a:rPr lang="en-US" altLang="zh-CN" sz="1800" b="1" dirty="0"/>
              <a:t>——</a:t>
            </a:r>
            <a:r>
              <a:rPr lang="zh-CN" altLang="en-US" sz="1800" b="1" dirty="0"/>
              <a:t>主力拉升的金额大</a:t>
            </a:r>
            <a:endParaRPr lang="en-US" altLang="zh-CN" sz="1800" b="1" dirty="0"/>
          </a:p>
          <a:p>
            <a:pPr algn="ctr"/>
            <a:endParaRPr lang="en-US" altLang="zh-CN" b="1" dirty="0"/>
          </a:p>
          <a:p>
            <a:pPr algn="ctr"/>
            <a:r>
              <a:rPr lang="zh-CN" altLang="en-US" sz="1800" b="1" dirty="0">
                <a:solidFill>
                  <a:srgbClr val="FF0000"/>
                </a:solidFill>
              </a:rPr>
              <a:t>千万对比</a:t>
            </a:r>
            <a:r>
              <a:rPr lang="en-US" altLang="zh-CN" sz="1800" b="1" dirty="0">
                <a:solidFill>
                  <a:srgbClr val="FF0000"/>
                </a:solidFill>
              </a:rPr>
              <a:t>500</a:t>
            </a:r>
            <a:r>
              <a:rPr lang="zh-CN" altLang="en-US" sz="1800" b="1" dirty="0">
                <a:solidFill>
                  <a:srgbClr val="FF0000"/>
                </a:solidFill>
              </a:rPr>
              <a:t>亿，犹如蜉蝣撼树</a:t>
            </a:r>
            <a:endParaRPr lang="en-US" altLang="zh-CN" sz="1800" b="1" dirty="0">
              <a:solidFill>
                <a:srgbClr val="FF0000"/>
              </a:solidFill>
            </a:endParaRPr>
          </a:p>
          <a:p>
            <a:pPr algn="ctr"/>
            <a:endParaRPr lang="en-US" altLang="zh-CN" sz="1800" b="1" dirty="0"/>
          </a:p>
          <a:p>
            <a:pPr algn="ctr"/>
            <a:r>
              <a:rPr lang="zh-CN" altLang="en-US" b="1" dirty="0"/>
              <a:t>策略：早盘先观察皇帝有无加速流入</a:t>
            </a:r>
            <a:r>
              <a:rPr lang="en-US" altLang="zh-CN" b="1" dirty="0"/>
              <a:t>+</a:t>
            </a:r>
            <a:r>
              <a:rPr lang="zh-CN" altLang="en-US" b="1" dirty="0"/>
              <a:t>分时均线附近</a:t>
            </a:r>
            <a:endParaRPr lang="en-US" altLang="zh-CN" sz="1800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470E61C-0C6E-7521-4116-00429D8C9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77" y="849746"/>
            <a:ext cx="2505725" cy="53755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BCC99E1-7B8D-657C-0DA9-6158788D2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500" y="849507"/>
            <a:ext cx="2505725" cy="53758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349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37954" y="5292266"/>
            <a:ext cx="931608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趋势：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突破辅助线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捕捞季节金叉红柱延长                     </a:t>
            </a:r>
            <a:r>
              <a:rPr lang="zh-CN" altLang="en-US" sz="1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资金：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流动资金连续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日翻红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红柱缩短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</a:t>
            </a:r>
            <a:r>
              <a:rPr lang="zh-CN" altLang="en-US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注意：死叉</a:t>
            </a:r>
            <a:r>
              <a:rPr lang="en-US" altLang="zh-CN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资金翻绿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策略：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层仓位丨中期：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（主线）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机器人（主线）              短期：国防军工（印巴问题）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总结：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市场低开高走后修复昨天阴线，缩量上涨容易出现高位分化，注意捕捞季节死叉的回档风险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CB16969-FA26-8832-B339-924496E7A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953" y="770523"/>
            <a:ext cx="9316085" cy="445910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A1040-50AC-FE04-BC7A-58C7E440B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59BC850-A6FB-8A68-E031-8A6208F3228A}"/>
              </a:ext>
            </a:extLst>
          </p:cNvPr>
          <p:cNvSpPr txBox="1"/>
          <p:nvPr/>
        </p:nvSpPr>
        <p:spPr>
          <a:xfrm>
            <a:off x="0" y="624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竞价策略（多选最优 无则风险）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6709AD3-AE0C-5A87-CAA3-319953765DAD}"/>
              </a:ext>
            </a:extLst>
          </p:cNvPr>
          <p:cNvSpPr txBox="1"/>
          <p:nvPr/>
        </p:nvSpPr>
        <p:spPr>
          <a:xfrm>
            <a:off x="9326246" y="1574355"/>
            <a:ext cx="263017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不做大额净买低于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不做竞价涨幅高于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3%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个股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不做高位板 反包可试</a:t>
            </a:r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板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不做高风险股  避开投机情绪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（新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妖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/ST/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退市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高风险）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不做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日涨幅超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的创业板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超“</a:t>
            </a:r>
            <a:r>
              <a:rPr lang="en-US" altLang="zh-CN" sz="12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亿”权重观察为主</a:t>
            </a:r>
            <a:endParaRPr lang="en-US" altLang="zh-CN" sz="12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无板放宽条件（涨幅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万）</a:t>
            </a:r>
            <a:endParaRPr lang="en-US" altLang="zh-CN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6452B6E-7415-726A-5E7E-95F11FBF109A}"/>
              </a:ext>
            </a:extLst>
          </p:cNvPr>
          <p:cNvSpPr txBox="1"/>
          <p:nvPr/>
        </p:nvSpPr>
        <p:spPr>
          <a:xfrm>
            <a:off x="10069332" y="880694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118D8F4-5B3F-9AB8-0850-FC3344EBAB66}"/>
              </a:ext>
            </a:extLst>
          </p:cNvPr>
          <p:cNvSpPr txBox="1"/>
          <p:nvPr/>
        </p:nvSpPr>
        <p:spPr>
          <a:xfrm>
            <a:off x="10069333" y="4914828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原价挂单</a:t>
            </a:r>
            <a:endParaRPr lang="en-US" altLang="zh-CN" sz="2000" b="1" dirty="0">
              <a:solidFill>
                <a:srgbClr val="0070C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D024C12-A2B1-D4E9-5E2B-771D823B4CF0}"/>
              </a:ext>
            </a:extLst>
          </p:cNvPr>
          <p:cNvSpPr txBox="1"/>
          <p:nvPr/>
        </p:nvSpPr>
        <p:spPr>
          <a:xfrm>
            <a:off x="137201" y="6605403"/>
            <a:ext cx="119139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bg1"/>
                </a:solidFill>
              </a:rPr>
              <a:t>所涉个股仅作案例分析和教学使用，不构成具体的投资建议，投资者应独立决策并自担风险。个别情况不代表普遍现象，个股历史涨幅不预示其未来表现，市场有风险，投资需谨慎！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52C6076-0035-015A-1BC0-773D6E906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325" y="793629"/>
            <a:ext cx="2547272" cy="542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B077474-78BB-FC56-DE1B-6DC21834E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3142" y="790308"/>
            <a:ext cx="2547271" cy="5431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9889D3D-042B-A7C6-5F71-BB8FE3DA6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08" y="793630"/>
            <a:ext cx="2547272" cy="5427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6099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D5CA7-E17B-27B8-4708-C14884A93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24B70E6-3F74-2BE2-7D80-E72EA05578E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竞价卖点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当天亏钱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6F58AC-00E4-7487-7231-995A0AEA44A7}"/>
              </a:ext>
            </a:extLst>
          </p:cNvPr>
          <p:cNvSpPr txBox="1"/>
          <p:nvPr/>
        </p:nvSpPr>
        <p:spPr>
          <a:xfrm>
            <a:off x="3498210" y="962835"/>
            <a:ext cx="7508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/>
              <a:t>1.</a:t>
            </a:r>
            <a:r>
              <a:rPr lang="zh-CN" altLang="en-US" sz="1800" b="1" dirty="0"/>
              <a:t>短线原则</a:t>
            </a:r>
            <a:r>
              <a:rPr lang="en-US" altLang="zh-CN" sz="1800" b="1" dirty="0"/>
              <a:t>——</a:t>
            </a:r>
            <a:r>
              <a:rPr lang="zh-CN" altLang="en-US" sz="1800" b="1" dirty="0"/>
              <a:t>快进快出</a:t>
            </a:r>
            <a:endParaRPr lang="en-US" altLang="zh-CN" sz="1800" b="1" dirty="0"/>
          </a:p>
          <a:p>
            <a:r>
              <a:rPr lang="en-US" altLang="zh-CN" sz="1800" b="1" dirty="0"/>
              <a:t>2.</a:t>
            </a:r>
            <a:r>
              <a:rPr lang="zh-CN" altLang="en-US" sz="1800" b="1" dirty="0"/>
              <a:t>赚钱原则</a:t>
            </a:r>
            <a:r>
              <a:rPr lang="en-US" altLang="zh-CN" sz="1800" b="1" dirty="0"/>
              <a:t>——</a:t>
            </a:r>
            <a:r>
              <a:rPr lang="zh-CN" altLang="en-US" sz="1800" b="1" dirty="0"/>
              <a:t>反抽即走</a:t>
            </a:r>
            <a:endParaRPr lang="en-US" altLang="zh-CN" sz="1800" b="1" dirty="0"/>
          </a:p>
          <a:p>
            <a:r>
              <a:rPr lang="en-US" altLang="zh-CN" b="1" dirty="0"/>
              <a:t>3.</a:t>
            </a:r>
            <a:r>
              <a:rPr lang="zh-CN" altLang="en-US" b="1" dirty="0"/>
              <a:t>辅助线原则</a:t>
            </a:r>
            <a:r>
              <a:rPr lang="en-US" altLang="zh-CN" b="1" dirty="0"/>
              <a:t>—</a:t>
            </a:r>
            <a:r>
              <a:rPr lang="zh-CN" altLang="en-US" b="1" dirty="0"/>
              <a:t>当日在辅助线上亏钱时可适当格局，跌破辅助线及时离场</a:t>
            </a:r>
            <a:endParaRPr lang="en-US" altLang="zh-CN" sz="18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38E4417-A391-9529-A462-D48BF0735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93" y="783613"/>
            <a:ext cx="2511929" cy="53888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63B934-5395-1802-0EC9-EF1A6181E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928" y="2141114"/>
            <a:ext cx="8647078" cy="40217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5933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97E93-385A-0FDC-64E2-08B28DFA4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51E4965-4CE3-E23D-8929-8054B6D956B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竞价卖点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当天赚钱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3C4A989-3075-EC49-60ED-C715752F2259}"/>
              </a:ext>
            </a:extLst>
          </p:cNvPr>
          <p:cNvSpPr txBox="1"/>
          <p:nvPr/>
        </p:nvSpPr>
        <p:spPr>
          <a:xfrm>
            <a:off x="3531766" y="880789"/>
            <a:ext cx="70591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/>
              <a:t>1.</a:t>
            </a:r>
            <a:r>
              <a:rPr lang="zh-CN" altLang="en-US" sz="1800" b="1" dirty="0"/>
              <a:t>短线原则</a:t>
            </a:r>
            <a:r>
              <a:rPr lang="en-US" altLang="zh-CN" sz="1800" b="1" dirty="0"/>
              <a:t>——</a:t>
            </a:r>
            <a:r>
              <a:rPr lang="zh-CN" altLang="en-US" sz="1800" b="1" dirty="0"/>
              <a:t>快进快出</a:t>
            </a:r>
            <a:endParaRPr lang="en-US" altLang="zh-CN" sz="1800" b="1" dirty="0"/>
          </a:p>
          <a:p>
            <a:endParaRPr lang="en-US" altLang="zh-CN" sz="1800" b="1" dirty="0"/>
          </a:p>
          <a:p>
            <a:r>
              <a:rPr lang="en-US" altLang="zh-CN" sz="1800" b="1" dirty="0"/>
              <a:t>2.</a:t>
            </a:r>
            <a:r>
              <a:rPr lang="zh-CN" altLang="en-US" b="1" dirty="0"/>
              <a:t>止损</a:t>
            </a:r>
            <a:r>
              <a:rPr lang="zh-CN" altLang="en-US" sz="1800" b="1" dirty="0"/>
              <a:t>原则</a:t>
            </a:r>
            <a:r>
              <a:rPr lang="en-US" altLang="zh-CN" sz="1800" b="1" dirty="0"/>
              <a:t>——</a:t>
            </a:r>
            <a:r>
              <a:rPr lang="zh-CN" altLang="en-US" sz="1800" b="1" dirty="0"/>
              <a:t>大单出</a:t>
            </a:r>
            <a:r>
              <a:rPr lang="en-US" altLang="zh-CN" sz="1800" b="1" dirty="0"/>
              <a:t>+</a:t>
            </a:r>
            <a:r>
              <a:rPr lang="zh-CN" altLang="en-US" sz="1800" b="1" dirty="0"/>
              <a:t>小单进</a:t>
            </a:r>
            <a:r>
              <a:rPr lang="en-US" altLang="zh-CN" sz="1800" b="1" dirty="0"/>
              <a:t>+</a:t>
            </a:r>
            <a:r>
              <a:rPr lang="zh-CN" altLang="en-US" sz="1800" b="1" dirty="0"/>
              <a:t>跌破分时均线</a:t>
            </a:r>
            <a:endParaRPr lang="en-US" altLang="zh-CN" sz="18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F086707-C751-0DBB-5061-83BA6EA8E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06" y="796954"/>
            <a:ext cx="2511481" cy="53879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4CF0498-66DC-88E6-8C7C-29334B6D4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782" y="2025487"/>
            <a:ext cx="8922912" cy="4159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5046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2带货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2基础版-陈儒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355" y="4980305"/>
            <a:ext cx="1459865" cy="1459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735" y="5019040"/>
            <a:ext cx="2305050" cy="381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46745" y="5110480"/>
            <a:ext cx="26593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88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176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/2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微信扫码抢购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17500" y="6101715"/>
            <a:ext cx="4848860" cy="390525"/>
          </a:xfrm>
          <a:prstGeom prst="roundRect">
            <a:avLst>
              <a:gd name="adj" fmla="val 50000"/>
            </a:avLst>
          </a:prstGeom>
          <a:solidFill>
            <a:srgbClr val="FFEE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solidFill>
                  <a:schemeClr val="tx1"/>
                </a:solidFill>
                <a:latin typeface="Noto Sans S Chinese Medium" panose="020B0600000000000000" charset="-122"/>
                <a:ea typeface="Noto Sans S Chinese Medium" panose="020B0600000000000000" charset="-122"/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2875" y="973920"/>
            <a:ext cx="61670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 </a:t>
            </a:r>
            <a:r>
              <a:rPr lang="en-US" altLang="zh-CN" dirty="0">
                <a:hlinkClick r:id="rId6"/>
              </a:rPr>
              <a:t>https://activity.n8n8.cn/link/level-2</a:t>
            </a:r>
            <a:r>
              <a:rPr lang="en-US" altLang="zh-CN" dirty="0"/>
              <a:t> </a:t>
            </a:r>
          </a:p>
          <a:p>
            <a:endParaRPr lang="en-US" altLang="zh-CN" dirty="0"/>
          </a:p>
          <a:p>
            <a:r>
              <a:rPr lang="zh-CN" altLang="en-US" dirty="0"/>
              <a:t>两年版赠送两个月</a:t>
            </a:r>
            <a:endParaRPr lang="en-US" altLang="zh-CN" dirty="0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8ED83-97C8-0291-0B98-CBB95021C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5689513-2C7C-3E6A-7D2A-463F8E25DC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41604" y="0"/>
            <a:ext cx="8521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L2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大额净买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1000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万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9EA2B3-E734-3C6F-F171-DE8F1145A547}"/>
              </a:ext>
            </a:extLst>
          </p:cNvPr>
          <p:cNvSpPr txBox="1"/>
          <p:nvPr/>
        </p:nvSpPr>
        <p:spPr>
          <a:xfrm>
            <a:off x="5791243" y="1997839"/>
            <a:ext cx="61975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大额净买越多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主力认可度越高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万是一个分水岭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策略：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大盘弱势时，尽量挑选符合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万条件的个股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大盘较强时，当日没有更好的选择就选最接近“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万”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52F021-E1FE-2023-9A7B-8E65BE86B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50" y="774878"/>
            <a:ext cx="2532100" cy="54319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55BA37D-E286-8883-E9CE-6CF144DEB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1880" y="774878"/>
            <a:ext cx="2560542" cy="5492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3126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8ED83-97C8-0291-0B98-CBB95021C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5689513-2C7C-3E6A-7D2A-463F8E25DC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41604" y="0"/>
            <a:ext cx="8521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L2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竞价涨幅＜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3%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9EA2B3-E734-3C6F-F171-DE8F1145A547}"/>
              </a:ext>
            </a:extLst>
          </p:cNvPr>
          <p:cNvSpPr txBox="1"/>
          <p:nvPr/>
        </p:nvSpPr>
        <p:spPr>
          <a:xfrm>
            <a:off x="5307232" y="1988602"/>
            <a:ext cx="628440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竞价涨幅越小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当日主力拉升空间大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主力愿意博弈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3%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是一个风险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安全边界线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策略：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竞价涨幅高于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3%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，主力容易兑现出货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竞价涨幅越低越好，最好逼近跌停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632CB22-D55E-4C32-C6EC-E389A8680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012" y="806106"/>
            <a:ext cx="2518641" cy="5403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8877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8ED83-97C8-0291-0B98-CBB95021C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5689513-2C7C-3E6A-7D2A-463F8E25DC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L2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0070C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不做高位板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，反包可试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9EA2B3-E734-3C6F-F171-DE8F1145A547}"/>
              </a:ext>
            </a:extLst>
          </p:cNvPr>
          <p:cNvSpPr txBox="1"/>
          <p:nvPr/>
        </p:nvSpPr>
        <p:spPr>
          <a:xfrm>
            <a:off x="3095538" y="2215968"/>
            <a:ext cx="87868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/>
              <a:t>高位板：连续</a:t>
            </a:r>
            <a:r>
              <a:rPr lang="en-US" altLang="zh-CN" sz="1800" b="1" dirty="0"/>
              <a:t>3</a:t>
            </a:r>
            <a:r>
              <a:rPr lang="zh-CN" altLang="en-US" b="1"/>
              <a:t>个</a:t>
            </a:r>
            <a:r>
              <a:rPr lang="zh-CN" altLang="en-US" b="1" dirty="0"/>
              <a:t>涨停板</a:t>
            </a:r>
            <a:endParaRPr lang="en-US" altLang="zh-CN" b="1" dirty="0"/>
          </a:p>
          <a:p>
            <a:pPr algn="ctr"/>
            <a:endParaRPr lang="en-US" altLang="zh-CN" b="1" dirty="0"/>
          </a:p>
          <a:p>
            <a:pPr algn="ctr"/>
            <a:r>
              <a:rPr lang="zh-CN" altLang="en-US" b="1" dirty="0"/>
              <a:t>人气股在多次拉升后，游资</a:t>
            </a:r>
            <a:r>
              <a:rPr lang="en-US" altLang="zh-CN" b="1" dirty="0"/>
              <a:t>/</a:t>
            </a:r>
            <a:r>
              <a:rPr lang="zh-CN" altLang="en-US" b="1" dirty="0"/>
              <a:t>机构主力扎堆进场，筹码分散</a:t>
            </a:r>
            <a:endParaRPr lang="en-US" altLang="zh-CN" b="1" dirty="0"/>
          </a:p>
          <a:p>
            <a:pPr algn="ctr"/>
            <a:endParaRPr lang="en-US" altLang="zh-CN" b="1" dirty="0"/>
          </a:p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夫妻本是同林鸟，大难临头各自飞</a:t>
            </a:r>
            <a:endParaRPr lang="en-US" altLang="zh-CN" sz="1800" b="1" dirty="0">
              <a:solidFill>
                <a:srgbClr val="FF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B24F40B-E7C1-414F-AA01-706BADCA9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87" y="789839"/>
            <a:ext cx="2531235" cy="5430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23265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2454</TotalTime>
  <Words>856</Words>
  <Application>Microsoft Office PowerPoint</Application>
  <PresentationFormat>宽屏</PresentationFormat>
  <Paragraphs>98</Paragraphs>
  <Slides>14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Noto Sans S Chinese Medium</vt:lpstr>
      <vt:lpstr>等线</vt:lpstr>
      <vt:lpstr>思源黑体 CN Bold</vt:lpstr>
      <vt:lpstr>思源黑体 CN Heavy</vt:lpstr>
      <vt:lpstr>思源黑体 CN Medium</vt:lpstr>
      <vt:lpstr>思源黑体 CN Normal</vt:lpstr>
      <vt:lpstr>微软雅黑</vt:lpstr>
      <vt:lpstr>优设标题黑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83</cp:revision>
  <dcterms:created xsi:type="dcterms:W3CDTF">2023-08-09T12:44:55Z</dcterms:created>
  <dcterms:modified xsi:type="dcterms:W3CDTF">2025-05-08T09:56:49Z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2052-12.1.0.15259</vt:lpwstr>
  </property>
</Properties>
</file>