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29" r:id="rId3"/>
    <p:sldId id="341" r:id="rId4"/>
    <p:sldId id="345" r:id="rId5"/>
    <p:sldId id="347" r:id="rId6"/>
    <p:sldId id="344" r:id="rId7"/>
    <p:sldId id="343" r:id="rId9"/>
    <p:sldId id="34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38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熊仪_aYju7RJj" initials="熊" lastIdx="0" clrIdx="1"/>
  <p:cmAuthor id="3" name="yifei" initials="y" lastIdx="0" clrIdx="2"/>
  <p:cmAuthor id="4" name="kingsoft" initials="k" lastIdx="0" clrIdx="3"/>
  <p:cmAuthor id="5" name="ADMIN" initials="A" lastIdx="0" clrIdx="4"/>
  <p:cmAuthor id="6" name="zhouzean" initials="z" lastIdx="0" clrIdx="5"/>
  <p:cmAuthor id="7" name="李鹏飞_6bQfzI3a" initials="李" lastIdx="0" clrIdx="6"/>
  <p:cmAuthor id="8" name="李晓菲_MZFnUzi6" initials="李" lastIdx="0" clrIdx="7"/>
  <p:cmAuthor id="9" name="小珞_QjMfU7FR" initials="小" lastIdx="0" clrIdx="8"/>
  <p:cmAuthor id="10" name="骆倩怡_Znauj26B" initials="authorId_382814100" lastIdx="0" clrIdx="9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D1"/>
    <a:srgbClr val="FF07FF"/>
    <a:srgbClr val="FF6CFF"/>
    <a:srgbClr val="0096FF"/>
    <a:srgbClr val="FFF5CB"/>
    <a:srgbClr val="ED0415"/>
    <a:srgbClr val="E90212"/>
    <a:srgbClr val="644242"/>
    <a:srgbClr val="8D2F2F"/>
    <a:srgbClr val="6A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0"/>
        <p:guide pos="38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9.png"/><Relationship Id="rId2" Type="http://schemas.openxmlformats.org/officeDocument/2006/relationships/tags" Target="../tags/tag45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50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54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6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8.xml"/><Relationship Id="rId2" Type="http://schemas.openxmlformats.org/officeDocument/2006/relationships/image" Target="../media/image20.png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819150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2635" y="1234440"/>
            <a:ext cx="10667365" cy="92202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en-US" altLang="zh-CN" sz="54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en-US" altLang="zh-CN" sz="54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53255" y="4572000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50490" y="3768090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2650490" y="381571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6336030" y="381571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2026 .03.30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8155" y="1391920"/>
            <a:ext cx="6043930" cy="52197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《投资者教育系列之股市指标小课堂》</a:t>
            </a:r>
            <a:endParaRPr lang="zh-CN" altLang="en-US" sz="2800" b="1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45995" y="2156460"/>
            <a:ext cx="7587615" cy="103822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lnSpc>
                <a:spcPct val="110000"/>
              </a:lnSpc>
            </a:pPr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MACD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实战技巧</a:t>
            </a:r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32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266700">
              <a:lnSpc>
                <a:spcPct val="110000"/>
              </a:lnSpc>
            </a:pPr>
            <a:r>
              <a:rPr lang="en-US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MACD</a:t>
            </a:r>
            <a:r>
              <a:rPr lang="zh-CN" altLang="en-US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的各种金叉捕捉买点机会</a:t>
            </a:r>
            <a:endParaRPr lang="zh-CN" altLang="en-US" sz="24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MACD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的基础金叉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23365" y="1132205"/>
            <a:ext cx="3082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水下弱金叉，</a:t>
            </a:r>
            <a:r>
              <a:rPr lang="zh-CN" altLang="en-US">
                <a:sym typeface="+mn-ea"/>
              </a:rPr>
              <a:t>多为反弹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103745" y="1066165"/>
            <a:ext cx="4131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零轴金叉、</a:t>
            </a:r>
            <a:r>
              <a:rPr lang="zh-CN" altLang="en-US">
                <a:sym typeface="+mn-ea"/>
              </a:rPr>
              <a:t>零上金叉，看多信号</a:t>
            </a: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l="12458"/>
          <a:stretch>
            <a:fillRect/>
          </a:stretch>
        </p:blipFill>
        <p:spPr>
          <a:xfrm>
            <a:off x="561340" y="1945005"/>
            <a:ext cx="5006340" cy="37388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l="7484"/>
          <a:stretch>
            <a:fillRect/>
          </a:stretch>
        </p:blipFill>
        <p:spPr>
          <a:xfrm>
            <a:off x="5831840" y="1640205"/>
            <a:ext cx="5942330" cy="43491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230" y="3629660"/>
            <a:ext cx="3495040" cy="24352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80055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、零上二次金叉捕捉拉升浪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7370" y="624840"/>
            <a:ext cx="10945495" cy="97599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金叉是看涨信号，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如果连续二次金叉，则是看涨信号的再次确认。如果第二个金叉出现的位置比第一个要高则更好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。因为发生在零轴上方的二次金叉，处于多头区域，强势特征明显。再加上金叉位置抬高，说明做多动力更强，股价拉升的速度和强度也会加大。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14926"/>
          <a:stretch>
            <a:fillRect/>
          </a:stretch>
        </p:blipFill>
        <p:spPr>
          <a:xfrm>
            <a:off x="547370" y="1600835"/>
            <a:ext cx="5244465" cy="46716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2335530" y="5630545"/>
            <a:ext cx="2941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零轴附近一次金叉随之反弹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二次金叉，阶段拉涨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26%</a:t>
            </a:r>
            <a:endParaRPr lang="en-US" altLang="zh-CN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230" y="1518285"/>
            <a:ext cx="5828030" cy="48374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6512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、底背离金叉成功抄底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8805" y="624840"/>
            <a:ext cx="10435590" cy="7308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零下金叉发生在空头区域，暗示短期止跌；如果这个金叉出现之前，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MACD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还出现过绿柱缩短的底背离信号，那么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底背离金叉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，反弹概率大，甚至有望反转。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5247"/>
          <a:stretch>
            <a:fillRect/>
          </a:stretch>
        </p:blipFill>
        <p:spPr>
          <a:xfrm>
            <a:off x="738505" y="1624330"/>
            <a:ext cx="4758690" cy="47212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12714"/>
          <a:stretch>
            <a:fillRect/>
          </a:stretch>
        </p:blipFill>
        <p:spPr>
          <a:xfrm>
            <a:off x="7386955" y="1185545"/>
            <a:ext cx="4434205" cy="43364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610" y="2014220"/>
            <a:ext cx="4445635" cy="44069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99105" y="-83820"/>
            <a:ext cx="7144385" cy="740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defTabSz="266700">
              <a:lnSpc>
                <a:spcPct val="132000"/>
              </a:lnSpc>
              <a:spcBef>
                <a:spcPts val="1200"/>
              </a:spcBef>
              <a:spcAft>
                <a:spcPts val="300"/>
              </a:spcAft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lang="en-US" alt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第一根红柱</a:t>
            </a:r>
            <a:r>
              <a:rPr lang="zh-CN" altLang="en-US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金叉买在空翻多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7595" y="784860"/>
            <a:ext cx="9544050" cy="68135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2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红柱代表多头力量，绿柱代表空头力量，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当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大波绿柱后出现第一根红柱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，意味着空翻多，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代表机会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，具参与度。此时出现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MACD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金叉，果断做多。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r="61615"/>
          <a:stretch>
            <a:fillRect/>
          </a:stretch>
        </p:blipFill>
        <p:spPr>
          <a:xfrm>
            <a:off x="1190625" y="1594485"/>
            <a:ext cx="3408045" cy="46977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370" y="1433195"/>
            <a:ext cx="6161405" cy="48590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23540" y="41275"/>
            <a:ext cx="7012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MACD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与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KDJ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结合长线短做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2490" y="1587500"/>
            <a:ext cx="2202815" cy="311785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MACD全称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平滑异同移动平均线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，是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对买卖时机做出研判的趋势型指标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相较于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KDJ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这类用以判断中短期趋势的震荡型指标，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MACD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判断的则偏向中长期趋势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370" y="1106805"/>
            <a:ext cx="7873365" cy="48164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WPS 演示</Application>
  <PresentationFormat>宽屏</PresentationFormat>
  <Paragraphs>54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思源黑体 CN Bold</vt:lpstr>
      <vt:lpstr>黑体</vt:lpstr>
      <vt:lpstr>思源黑体 CN Medium</vt:lpstr>
      <vt:lpstr>思源黑体 Normal</vt:lpstr>
      <vt:lpstr>阿里巴巴普惠体 Light</vt:lpstr>
      <vt:lpstr>思源黑体 CN Normal</vt:lpstr>
      <vt:lpstr>微软雅黑</vt:lpstr>
      <vt:lpstr>Times New Roman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470</cp:revision>
  <dcterms:created xsi:type="dcterms:W3CDTF">2019-06-19T02:08:00Z</dcterms:created>
  <dcterms:modified xsi:type="dcterms:W3CDTF">2026-03-30T06:51:00Z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5091DEF0DAD54F8D8B8C22B40005C6C1_13</vt:lpwstr>
  </property>
</Properties>
</file>