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9" r:id="rId3"/>
    <p:sldId id="341" r:id="rId4"/>
    <p:sldId id="345" r:id="rId6"/>
    <p:sldId id="347" r:id="rId7"/>
    <p:sldId id="353" r:id="rId8"/>
    <p:sldId id="343" r:id="rId9"/>
    <p:sldId id="350" r:id="rId10"/>
    <p:sldId id="354" r:id="rId11"/>
    <p:sldId id="355" r:id="rId12"/>
    <p:sldId id="348" r:id="rId13"/>
    <p:sldId id="352" r:id="rId14"/>
    <p:sldId id="34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 userDrawn="1">
          <p15:clr>
            <a:srgbClr val="A4A3A4"/>
          </p15:clr>
        </p15:guide>
        <p15:guide id="2" pos="3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熊仪_aYju7RJj" initials="熊" lastIdx="0" clrIdx="1"/>
  <p:cmAuthor id="3" name="yifei" initials="y" lastIdx="0" clrIdx="2"/>
  <p:cmAuthor id="4" name="kingsoft" initials="k" lastIdx="0" clrIdx="3"/>
  <p:cmAuthor id="5" name="ADMIN" initials="A" lastIdx="0" clrIdx="4"/>
  <p:cmAuthor id="6" name="zhouzean" initials="z" lastIdx="0" clrIdx="5"/>
  <p:cmAuthor id="7" name="李鹏飞_6bQfzI3a" initials="李" lastIdx="0" clrIdx="6"/>
  <p:cmAuthor id="8" name="李晓菲_MZFnUzi6" initials="李" lastIdx="0" clrIdx="7"/>
  <p:cmAuthor id="9" name="小珞_QjMfU7FR" initials="小" lastIdx="0" clrIdx="8"/>
  <p:cmAuthor id="10" name="骆倩怡_Znauj26B" initials="authorId_382814100" lastIdx="0" clrIdx="9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D1"/>
    <a:srgbClr val="FF07FF"/>
    <a:srgbClr val="FF6CFF"/>
    <a:srgbClr val="0096FF"/>
    <a:srgbClr val="FFF5CB"/>
    <a:srgbClr val="ED0415"/>
    <a:srgbClr val="E90212"/>
    <a:srgbClr val="644242"/>
    <a:srgbClr val="8D2F2F"/>
    <a:srgbClr val="6A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2"/>
        <p:guide pos="379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特殊应用：上升途中三点绿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特殊应用：上升途中三点绿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特殊应用：上升途中三点绿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8.xml"/><Relationship Id="rId2" Type="http://schemas.openxmlformats.org/officeDocument/2006/relationships/image" Target="../media/image20.png"/><Relationship Id="rId1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0.xml"/><Relationship Id="rId2" Type="http://schemas.openxmlformats.org/officeDocument/2006/relationships/image" Target="../media/image21.png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10.png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5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4.xml"/><Relationship Id="rId2" Type="http://schemas.openxmlformats.org/officeDocument/2006/relationships/image" Target="../media/image14.png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9.png"/><Relationship Id="rId2" Type="http://schemas.openxmlformats.org/officeDocument/2006/relationships/tags" Target="../tags/tag55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image" Target="../media/image15.png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6.png"/><Relationship Id="rId1" Type="http://schemas.openxmlformats.org/officeDocument/2006/relationships/tags" Target="../tags/tag6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2" Type="http://schemas.openxmlformats.org/officeDocument/2006/relationships/image" Target="../media/image17.png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819150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635" y="1234440"/>
            <a:ext cx="10667365" cy="92202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en-US" altLang="zh-CN" sz="54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3255" y="4572000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50490" y="3768090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650490" y="381571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336030" y="381571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2026 .04.20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155" y="1391920"/>
            <a:ext cx="6043930" cy="5219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《投资者教育系列之股市指标小课堂》</a:t>
            </a:r>
            <a:endParaRPr lang="zh-CN" altLang="en-US" sz="2800" b="1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995" y="2156460"/>
            <a:ext cx="7587615" cy="103822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10000"/>
              </a:lnSpc>
            </a:pP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MACD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实战技巧</a:t>
            </a: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266700">
              <a:lnSpc>
                <a:spcPct val="110000"/>
              </a:lnSpc>
            </a:pPr>
            <a:r>
              <a:rPr 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MACD</a:t>
            </a:r>
            <a:r>
              <a:rPr lang="zh-CN" alt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的拒绝死叉隐藏的机会</a:t>
            </a:r>
            <a:endParaRPr lang="zh-CN" altLang="en-US" sz="24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23540" y="41275"/>
            <a:ext cx="7012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KDJ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结合长线短做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522730" y="41275"/>
            <a:ext cx="8148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lang="zh-CN" altLang="en-US" sz="28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下跌途中的拒绝死叉多为反抽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4210" y="2413635"/>
            <a:ext cx="276606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拒绝死叉是指眼看</a:t>
            </a:r>
            <a:r>
              <a:rPr lang="en-US" altLang="zh-CN"/>
              <a:t>MACD</a:t>
            </a:r>
            <a:r>
              <a:rPr lang="zh-CN" altLang="en-US"/>
              <a:t>的快线马上要下穿慢线形成死叉，但两条线就是不交叉。下跌途中的拒绝死叉是多头的一次反攻，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短期内可能小幅反抽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，但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下跌行情还将继续。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195" y="1041400"/>
            <a:ext cx="7167880" cy="49936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99970" y="41275"/>
            <a:ext cx="7315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、上升途中的拒绝死叉是难得机会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745" y="1083945"/>
            <a:ext cx="31426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当股价处于明显的上升走势或刚突破前期整理平台，此时主力洗盘回档，但由于多头来势汹汹，所以眼看要死叉就是不交叉，反而走出拒绝死叉，当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快慢线再次向上发散时，就是进场时机。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105" y="942340"/>
            <a:ext cx="6987540" cy="51238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15" y="2416810"/>
            <a:ext cx="3528695" cy="18973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45" y="3314700"/>
            <a:ext cx="3904615" cy="22193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05965" y="-117475"/>
            <a:ext cx="8892540" cy="740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defTabSz="266700">
              <a:lnSpc>
                <a:spcPct val="132000"/>
              </a:lnSpc>
              <a:spcBef>
                <a:spcPts val="1200"/>
              </a:spcBef>
              <a:spcAft>
                <a:spcPts val="300"/>
              </a:spcAft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     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补充：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空中加油战法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0455" y="1906270"/>
            <a:ext cx="2565400" cy="3041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266700">
              <a:lnSpc>
                <a:spcPct val="12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空中加油顾名思义就是股票上行途中暂时休整，重新加满油后再次启动上涨行情。表现到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MACD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就是上升途中，出现拒绝死叉，与此同时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MACD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红柱放大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缩短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再放大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，这种情况一般后市拉升会加速，故而被称为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空中加油战法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465" y="908050"/>
            <a:ext cx="6972300" cy="53320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819150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635" y="1234440"/>
            <a:ext cx="10667365" cy="92202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en-US" altLang="zh-CN" sz="54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3255" y="4572000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50490" y="3768090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650490" y="381571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336030" y="381571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2026 .04.20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155" y="1391920"/>
            <a:ext cx="6043930" cy="5219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《投资者教育系列之股市指标小课堂》</a:t>
            </a:r>
            <a:endParaRPr lang="zh-CN" altLang="en-US" sz="2800" b="1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995" y="2156460"/>
            <a:ext cx="7587615" cy="103822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10000"/>
              </a:lnSpc>
            </a:pP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MACD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实战技巧</a:t>
            </a: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266700">
              <a:lnSpc>
                <a:spcPct val="110000"/>
              </a:lnSpc>
            </a:pPr>
            <a:r>
              <a:rPr 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MACD</a:t>
            </a:r>
            <a:r>
              <a:rPr lang="zh-CN" alt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的背离释放的信号</a:t>
            </a:r>
            <a:endParaRPr lang="zh-CN" altLang="en-US" sz="24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76525" y="0"/>
            <a:ext cx="7012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的曲线背离逃顶抄底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8845" y="1498600"/>
            <a:ext cx="3003550" cy="3608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266700">
              <a:lnSpc>
                <a:spcPct val="110000"/>
              </a:lnSpc>
            </a:pP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MACD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的曲线可以代表多空能量。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defTabSz="266700">
              <a:lnSpc>
                <a:spcPct val="110000"/>
              </a:lnSpc>
            </a:pP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defTabSz="266700">
              <a:lnSpc>
                <a:spcPct val="110000"/>
              </a:lnSpc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MACD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曲线顶背离：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当股价逐波上行创新高，但快慢线所形成的曲线并未新高，说明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上攻泛力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，短期可能阶段见顶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defTabSz="266700">
              <a:lnSpc>
                <a:spcPct val="110000"/>
              </a:lnSpc>
            </a:pP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defTabSz="266700">
              <a:lnSpc>
                <a:spcPct val="110000"/>
              </a:lnSpc>
            </a:pP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MACD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曲线的底背离：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股价不断新低或横盘，但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MACD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的快慢曲线并未新低，相反是走平甚至走高，说明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有资金进场抄底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短期可能止跌回升。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15" y="1039495"/>
            <a:ext cx="6762115" cy="48533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的柱子背离逃顶抄底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4865" y="1114425"/>
            <a:ext cx="3333750" cy="4223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266700">
              <a:lnSpc>
                <a:spcPct val="14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柱体的背离和曲线类似。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>
              <a:lnSpc>
                <a:spcPct val="14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>
              <a:lnSpc>
                <a:spcPct val="14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红柱顶背离：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如果股价逐波上行且创阶段新高，但红柱逐波减少缩短，预示多头动能不足，也是短期见顶信号。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defTabSz="266700">
              <a:lnSpc>
                <a:spcPct val="14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defTabSz="266700">
              <a:lnSpc>
                <a:spcPct val="14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绿柱底背离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: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股价继续创新低，但绿柱的数量和长度都在逐波减少缩短，预示空头动能不足，短期可能止跌回升。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>
              <a:lnSpc>
                <a:spcPct val="14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615" y="1351915"/>
            <a:ext cx="7550785" cy="44462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的柱子与曲线背离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30" y="862330"/>
            <a:ext cx="9116695" cy="53143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背离的</a:t>
            </a:r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事不过三</a:t>
            </a:r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原则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" y="991870"/>
            <a:ext cx="5514340" cy="46272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15" y="1285875"/>
            <a:ext cx="5293360" cy="44176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1481</Words>
  <Application>WPS 演示</Application>
  <PresentationFormat>宽屏</PresentationFormat>
  <Paragraphs>85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Normal</vt:lpstr>
      <vt:lpstr>阿里巴巴普惠体 Light</vt:lpstr>
      <vt:lpstr>思源黑体 CN Normal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496</cp:revision>
  <dcterms:created xsi:type="dcterms:W3CDTF">2019-06-19T02:08:00Z</dcterms:created>
  <dcterms:modified xsi:type="dcterms:W3CDTF">2026-04-20T06:32:39Z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5091DEF0DAD54F8D8B8C22B40005C6C1_13</vt:lpwstr>
  </property>
</Properties>
</file>