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29" r:id="rId3"/>
    <p:sldId id="356" r:id="rId4"/>
    <p:sldId id="357" r:id="rId5"/>
    <p:sldId id="355" r:id="rId6"/>
    <p:sldId id="359" r:id="rId8"/>
    <p:sldId id="358" r:id="rId9"/>
    <p:sldId id="348" r:id="rId10"/>
    <p:sldId id="340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2" userDrawn="1">
          <p15:clr>
            <a:srgbClr val="A4A3A4"/>
          </p15:clr>
        </p15:guide>
        <p15:guide id="2" pos="379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  <p:cmAuthor id="2" name="熊仪_aYju7RJj" initials="熊" lastIdx="0" clrIdx="1"/>
  <p:cmAuthor id="3" name="yifei" initials="y" lastIdx="0" clrIdx="2"/>
  <p:cmAuthor id="4" name="kingsoft" initials="k" lastIdx="0" clrIdx="3"/>
  <p:cmAuthor id="5" name="ADMIN" initials="A" lastIdx="0" clrIdx="4"/>
  <p:cmAuthor id="6" name="zhouzean" initials="z" lastIdx="0" clrIdx="5"/>
  <p:cmAuthor id="7" name="李鹏飞_6bQfzI3a" initials="李" lastIdx="0" clrIdx="6"/>
  <p:cmAuthor id="8" name="李晓菲_MZFnUzi6" initials="李" lastIdx="0" clrIdx="7"/>
  <p:cmAuthor id="9" name="小珞_QjMfU7FR" initials="小" lastIdx="0" clrIdx="8"/>
  <p:cmAuthor id="10" name="骆倩怡_Znauj26B" initials="authorId_382814100" lastIdx="0" clrIdx="9"/>
  <p:cmAuthor id="11" name="哒哒 熊猫" initials="哒哒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3D1"/>
    <a:srgbClr val="FF07FF"/>
    <a:srgbClr val="FF6CFF"/>
    <a:srgbClr val="0096FF"/>
    <a:srgbClr val="FFF5CB"/>
    <a:srgbClr val="ED0415"/>
    <a:srgbClr val="E90212"/>
    <a:srgbClr val="644242"/>
    <a:srgbClr val="8D2F2F"/>
    <a:srgbClr val="6A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12"/>
        <p:guide pos="379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特殊应用：上升途中三点绿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特殊应用：上升途中三点绿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image" Target="../media/image9.png"/><Relationship Id="rId2" Type="http://schemas.openxmlformats.org/officeDocument/2006/relationships/tags" Target="../tags/tag45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0.xml"/><Relationship Id="rId2" Type="http://schemas.openxmlformats.org/officeDocument/2006/relationships/image" Target="../media/image10.png"/><Relationship Id="rId1" Type="http://schemas.openxmlformats.org/officeDocument/2006/relationships/tags" Target="../tags/tag49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2.xml"/><Relationship Id="rId2" Type="http://schemas.openxmlformats.org/officeDocument/2006/relationships/image" Target="../media/image11.png"/><Relationship Id="rId1" Type="http://schemas.openxmlformats.org/officeDocument/2006/relationships/tags" Target="../tags/tag5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4.xml"/><Relationship Id="rId6" Type="http://schemas.openxmlformats.org/officeDocument/2006/relationships/tags" Target="../tags/tag5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5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4.xml"/><Relationship Id="rId6" Type="http://schemas.openxmlformats.org/officeDocument/2006/relationships/tags" Target="../tags/tag5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55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58.xml"/><Relationship Id="rId2" Type="http://schemas.openxmlformats.org/officeDocument/2006/relationships/image" Target="../media/image20.png"/><Relationship Id="rId1" Type="http://schemas.openxmlformats.org/officeDocument/2006/relationships/tags" Target="../tags/tag5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0.xml"/><Relationship Id="rId2" Type="http://schemas.openxmlformats.org/officeDocument/2006/relationships/image" Target="../media/image21.png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330508" y="819150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62635" y="1234440"/>
            <a:ext cx="10667365" cy="922020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en-US" altLang="zh-CN" sz="54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en-US" altLang="zh-CN" sz="54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53255" y="4572000"/>
            <a:ext cx="368681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投顾执业编码：</a:t>
            </a: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基金执业编码：A20250623004965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</p:txBody>
      </p:sp>
      <p:pic>
        <p:nvPicPr>
          <p:cNvPr id="25" name="图片 24" descr="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50490" y="3768090"/>
            <a:ext cx="6777990" cy="460375"/>
          </a:xfrm>
          <a:prstGeom prst="rect">
            <a:avLst/>
          </a:prstGeom>
        </p:spPr>
      </p:pic>
      <p:sp>
        <p:nvSpPr>
          <p:cNvPr id="26" name="文本框 25"/>
          <p:cNvSpPr txBox="1"/>
          <p:nvPr>
            <p:custDataLst>
              <p:tags r:id="rId4"/>
            </p:custDataLst>
          </p:nvPr>
        </p:nvSpPr>
        <p:spPr>
          <a:xfrm>
            <a:off x="2650490" y="381571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5"/>
            </p:custDataLst>
          </p:nvPr>
        </p:nvSpPr>
        <p:spPr>
          <a:xfrm>
            <a:off x="6336030" y="381571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授课日期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2026 .04.27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18155" y="1391920"/>
            <a:ext cx="6043930" cy="521970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《投资者教育系列之股市指标小课堂》</a:t>
            </a:r>
            <a:endParaRPr lang="zh-CN" altLang="en-US" sz="2800" b="1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45995" y="2156460"/>
            <a:ext cx="7587615" cy="1038225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lnSpc>
                <a:spcPct val="110000"/>
              </a:lnSpc>
            </a:pPr>
            <a:r>
              <a:rPr lang="en-US" altLang="zh-CN" sz="32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MACD</a:t>
            </a:r>
            <a:r>
              <a:rPr lang="zh-CN" altLang="en-US" sz="32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实战技巧</a:t>
            </a:r>
            <a:r>
              <a:rPr lang="en-US" altLang="zh-CN" sz="32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32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zh-CN" altLang="en-US" sz="3200" b="1">
              <a:solidFill>
                <a:srgbClr val="FEF3D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 defTabSz="266700">
              <a:lnSpc>
                <a:spcPct val="110000"/>
              </a:lnSpc>
            </a:pPr>
            <a:r>
              <a:rPr lang="en-US" sz="24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MACD</a:t>
            </a:r>
            <a:r>
              <a:rPr lang="zh-CN" altLang="en-US" sz="24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的黄白色粘合</a:t>
            </a:r>
            <a:r>
              <a:rPr lang="zh-CN" altLang="en-US" sz="24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零轴</a:t>
            </a:r>
            <a:endParaRPr lang="zh-CN" altLang="en-US" sz="2400" b="1">
              <a:solidFill>
                <a:srgbClr val="FEF3D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036570" y="41275"/>
            <a:ext cx="6635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何谓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MACD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黄白线贴合零轴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82015" y="1569720"/>
            <a:ext cx="2769235" cy="361061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30000"/>
              </a:lnSpc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零轴作为多空临界点，如果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MACD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的快慢线走到零轴附近，开始贴近零轴运行，说明多空力量正在博弈。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266700">
              <a:lnSpc>
                <a:spcPct val="130000"/>
              </a:lnSpc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266700">
              <a:lnSpc>
                <a:spcPct val="130000"/>
              </a:lnSpc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但如果是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快慢线长期贴近零轴运转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则是主力吸筹、洗盘的表现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，遇到这类股票可以重点关注。因为一旦向上发散，那么股价向上爆发的力度是非常强的。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440" y="921385"/>
            <a:ext cx="7455535" cy="530733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7498080" y="4853305"/>
            <a:ext cx="2684780" cy="591820"/>
          </a:xfrm>
          <a:prstGeom prst="rect">
            <a:avLst/>
          </a:prstGeom>
        </p:spPr>
        <p:txBody>
          <a:bodyPr wrap="square">
            <a:noAutofit/>
          </a:bodyPr>
          <a:p>
            <a:pPr defTabSz="266700"/>
            <a:r>
              <a:rPr lang="en-US" alt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MACD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快慢线围绕零轴运行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829550" y="2311400"/>
            <a:ext cx="153225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股价窄幅震荡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88220" y="3429000"/>
            <a:ext cx="147955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266700"/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快线向上发散为买点信号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205990" y="41275"/>
            <a:ext cx="7780020" cy="565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1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、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MACD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黄白线贴合零轴捕捉拉升浪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725" y="810260"/>
            <a:ext cx="9805035" cy="551053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5295900" y="5300345"/>
            <a:ext cx="225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②近</a:t>
            </a:r>
            <a:r>
              <a:rPr lang="en-US" alt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个月围绕零轴运转，主力洗盘吸筹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78300" y="2334260"/>
            <a:ext cx="2253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①股价上升趋势初期</a:t>
            </a:r>
            <a:endParaRPr lang="zh-CN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阶段涨幅不算夸张</a:t>
            </a:r>
            <a:endParaRPr lang="zh-CN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549515" y="2762250"/>
            <a:ext cx="25215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</a:t>
            </a:r>
            <a:r>
              <a:rPr lang="en-US" alt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MACD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金叉且红柱放大时买入，捕捉主升浪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036570" y="41275"/>
            <a:ext cx="6635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更多案例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" y="1308735"/>
            <a:ext cx="6605270" cy="46196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045" y="1496060"/>
            <a:ext cx="5045075" cy="47396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4307840" y="688340"/>
            <a:ext cx="47821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highlight>
                  <a:srgbClr val="FFFF00"/>
                </a:highlight>
              </a:rPr>
              <a:t>优选</a:t>
            </a:r>
            <a:r>
              <a:rPr lang="en-US" altLang="zh-CN" b="1">
                <a:highlight>
                  <a:srgbClr val="FFFF00"/>
                </a:highlight>
              </a:rPr>
              <a:t>MACD</a:t>
            </a:r>
            <a:r>
              <a:rPr lang="zh-CN" altLang="en-US" b="1">
                <a:highlight>
                  <a:srgbClr val="FFFF00"/>
                </a:highlight>
              </a:rPr>
              <a:t>黄白线0轴长飘的吸筹个股</a:t>
            </a:r>
            <a:endParaRPr lang="zh-CN" altLang="en-US" b="1">
              <a:highlight>
                <a:srgbClr val="FFFF00"/>
              </a:highlight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665" y="2402205"/>
            <a:ext cx="3771900" cy="243268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110" y="506095"/>
            <a:ext cx="3805555" cy="22815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7190" y="41275"/>
            <a:ext cx="8659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 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、</a:t>
            </a:r>
            <a:r>
              <a:rPr lang="zh-CN" altLang="en-US" sz="2800" b="1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MACD黄白线在0轴附近出现鳄鱼嘴形态看涨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25" y="898525"/>
            <a:ext cx="8298815" cy="4451985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035" y="2439035"/>
            <a:ext cx="7059930" cy="376110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165" y="1276985"/>
            <a:ext cx="3726180" cy="25228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lum bright="6000"/>
          </a:blip>
          <a:stretch>
            <a:fillRect/>
          </a:stretch>
        </p:blipFill>
        <p:spPr>
          <a:xfrm>
            <a:off x="8532495" y="3799840"/>
            <a:ext cx="3579495" cy="27457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036570" y="41275"/>
            <a:ext cx="6635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 </a:t>
            </a:r>
            <a:r>
              <a:rPr kumimoji="0" lang="zh-CN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补充：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回避黄白线在零轴下方个股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55040" y="794385"/>
            <a:ext cx="9582150" cy="3371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350520"/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MACD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黄白线运行于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轴上方，属于可操作区域。股民选择股票时，需要规避黄白线在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轴下方的股票</a:t>
            </a:r>
            <a:endParaRPr lang="zh-CN" altLang="en-US" sz="1600" b="0" i="0">
              <a:solidFill>
                <a:srgbClr val="22222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1301115"/>
            <a:ext cx="8568690" cy="49860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23540" y="41275"/>
            <a:ext cx="7012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" y="33020"/>
            <a:ext cx="12132310" cy="68249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879</Words>
  <Application>WPS 演示</Application>
  <PresentationFormat>宽屏</PresentationFormat>
  <Paragraphs>61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8" baseType="lpstr">
      <vt:lpstr>Arial</vt:lpstr>
      <vt:lpstr>宋体</vt:lpstr>
      <vt:lpstr>Wingdings</vt:lpstr>
      <vt:lpstr>Wingdings</vt:lpstr>
      <vt:lpstr>思源黑体 CN Bold</vt:lpstr>
      <vt:lpstr>黑体</vt:lpstr>
      <vt:lpstr>思源黑体 CN Medium</vt:lpstr>
      <vt:lpstr>思源黑体 Normal</vt:lpstr>
      <vt:lpstr>阿里巴巴普惠体 Light</vt:lpstr>
      <vt:lpstr>思源黑体 CN Normal</vt:lpstr>
      <vt:lpstr>微软雅黑</vt:lpstr>
      <vt:lpstr>Arial Unicode MS</vt:lpstr>
      <vt:lpstr>Calibri</vt:lpstr>
      <vt:lpstr>思源黑体 CN Bold</vt:lpstr>
      <vt:lpstr>思源黑体 CN Medium</vt:lpstr>
      <vt:lpstr>思源黑体 CN Normal</vt:lpstr>
      <vt:lpstr>思源黑体 Normal</vt:lpstr>
      <vt:lpstr>阿里巴巴普惠体 Light</vt:lpstr>
      <vt:lpstr>Segoe Print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小芸</cp:lastModifiedBy>
  <cp:revision>509</cp:revision>
  <dcterms:created xsi:type="dcterms:W3CDTF">2019-06-19T02:08:00Z</dcterms:created>
  <dcterms:modified xsi:type="dcterms:W3CDTF">2026-04-27T06:13:42Z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5091DEF0DAD54F8D8B8C22B40005C6C1_13</vt:lpwstr>
  </property>
</Properties>
</file>