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56" r:id="rId8"/>
    <p:sldId id="1008" r:id="rId9"/>
    <p:sldId id="1009" r:id="rId10"/>
    <p:sldId id="999" r:id="rId11"/>
    <p:sldId id="1000" r:id="rId12"/>
    <p:sldId id="1005" r:id="rId13"/>
    <p:sldId id="1004" r:id="rId14"/>
    <p:sldId id="1001" r:id="rId15"/>
    <p:sldId id="1010" r:id="rId16"/>
    <p:sldId id="1011" r:id="rId17"/>
    <p:sldId id="1003" r:id="rId18"/>
    <p:sldId id="941" r:id="rId19"/>
    <p:sldId id="812" r:id="rId20"/>
    <p:sldId id="1012" r:id="rId21"/>
    <p:sldId id="263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97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7.xml"/><Relationship Id="rId3" Type="http://schemas.openxmlformats.org/officeDocument/2006/relationships/image" Target="../media/image13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0.xml"/><Relationship Id="rId3" Type="http://schemas.openxmlformats.org/officeDocument/2006/relationships/image" Target="../media/image14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4.xml"/><Relationship Id="rId2" Type="http://schemas.openxmlformats.org/officeDocument/2006/relationships/image" Target="../media/image22.png"/><Relationship Id="rId1" Type="http://schemas.openxmlformats.org/officeDocument/2006/relationships/tags" Target="../tags/tag83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6.xml"/><Relationship Id="rId2" Type="http://schemas.openxmlformats.org/officeDocument/2006/relationships/image" Target="../media/image23.png"/><Relationship Id="rId1" Type="http://schemas.openxmlformats.org/officeDocument/2006/relationships/tags" Target="../tags/tag85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6.xml"/><Relationship Id="rId5" Type="http://schemas.openxmlformats.org/officeDocument/2006/relationships/image" Target="../media/image2.png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6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4.xml"/><Relationship Id="rId3" Type="http://schemas.openxmlformats.org/officeDocument/2006/relationships/image" Target="../media/image12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798445" y="111125"/>
            <a:ext cx="6933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适用的指数环境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690" y="1224280"/>
            <a:ext cx="6708775" cy="5044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8571230" y="2122805"/>
            <a:ext cx="2722245" cy="20300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趋势：平均股价</a:t>
            </a:r>
            <a:r>
              <a:rPr lang="en-US" altLang="zh-CN" b="1">
                <a:solidFill>
                  <a:schemeClr val="bg1"/>
                </a:solidFill>
              </a:rPr>
              <a:t>B</a:t>
            </a:r>
            <a:r>
              <a:rPr lang="zh-CN" altLang="en-US" b="1">
                <a:solidFill>
                  <a:schemeClr val="bg1"/>
                </a:solidFill>
              </a:rPr>
              <a:t>点区域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资金：平均股价流动资金翻红区域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节点：平均股价金叉初期或死叉后期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适用的情绪节点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2540" y="1184910"/>
            <a:ext cx="9453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/>
              <a:t>开盘出现高位股瀑布杀形成的情绪分歧节点</a:t>
            </a:r>
            <a:endParaRPr 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810" y="1834515"/>
            <a:ext cx="7247890" cy="42506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" y="1924685"/>
            <a:ext cx="6835775" cy="45040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625" y="1924685"/>
            <a:ext cx="3827145" cy="2042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773430" y="1033145"/>
            <a:ext cx="11140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弱转强缩量板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+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梯队稀缺性（同身位涨停板数量最好在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家以内）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资金强度（有超级单回封的缩量板，非必需）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+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题材（主流题材震荡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1-2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天左右，不找刚刚高潮的题材）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625" y="4105275"/>
            <a:ext cx="3826510" cy="23050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475" y="965835"/>
            <a:ext cx="5095875" cy="5534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" y="1499870"/>
            <a:ext cx="4810760" cy="42005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0360" y="10045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变式买点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" y="1642110"/>
            <a:ext cx="5076190" cy="38582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280" y="1642110"/>
            <a:ext cx="5563235" cy="38576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40355" y="2134235"/>
            <a:ext cx="72161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如果日内不能大长腿：</a:t>
            </a:r>
            <a:r>
              <a:rPr lang="zh-CN" altLang="en-US"/>
              <a:t>次日低开等反抽至平盘附近离场，高开看有没有量，有量等待冲高，无量直接离场</a:t>
            </a:r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如果日内能够大长腿：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/>
              <a:t>大长腿次日不能弱转强（带来高开</a:t>
            </a:r>
            <a:r>
              <a:rPr lang="en-US" altLang="zh-CN"/>
              <a:t>5%</a:t>
            </a:r>
            <a:r>
              <a:rPr lang="zh-CN" altLang="en-US"/>
              <a:t>连板或小低开快速拉红）为卖点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大长腿次日如能转强，等待断板</a:t>
            </a:r>
            <a:r>
              <a:rPr lang="en-US" altLang="zh-CN"/>
              <a:t>/</a:t>
            </a:r>
            <a:r>
              <a:rPr lang="zh-CN" altLang="en-US"/>
              <a:t>烂板</a:t>
            </a:r>
            <a:r>
              <a:rPr lang="en-US" altLang="zh-CN"/>
              <a:t>/</a:t>
            </a:r>
            <a:r>
              <a:rPr lang="zh-CN" altLang="en-US"/>
              <a:t>拉尾盘</a:t>
            </a:r>
            <a:r>
              <a:rPr lang="en-US" altLang="zh-CN"/>
              <a:t>T</a:t>
            </a:r>
            <a:r>
              <a:rPr lang="zh-CN" altLang="en-US"/>
              <a:t>低成本，跌破</a:t>
            </a:r>
            <a:r>
              <a:rPr lang="en-US" altLang="zh-CN"/>
              <a:t>5</a:t>
            </a:r>
            <a:r>
              <a:rPr lang="zh-CN" altLang="en-US"/>
              <a:t>日线或捕捞季节日线死叉离场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809625" y="1038225"/>
            <a:ext cx="10067925" cy="52101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95" y="885825"/>
            <a:ext cx="10165080" cy="54965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41414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graphicFrame>
        <p:nvGraphicFramePr>
          <p:cNvPr id="3" name="表格 2"/>
          <p:cNvGraphicFramePr/>
          <p:nvPr/>
        </p:nvGraphicFramePr>
        <p:xfrm>
          <a:off x="505143" y="1485138"/>
          <a:ext cx="3390900" cy="5499100"/>
        </p:xfrm>
        <a:graphic>
          <a:graphicData uri="http://schemas.openxmlformats.org/drawingml/2006/table">
            <a:tbl>
              <a:tblPr/>
              <a:tblGrid>
                <a:gridCol w="564515"/>
                <a:gridCol w="564515"/>
                <a:gridCol w="1661795"/>
              </a:tblGrid>
              <a:tr h="491490">
                <a:tc gridSpan="3"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月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《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明日前瞻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》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市场表现统计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38785">
                <a:tc gridSpan="3"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发布后短线出现</a:t>
                      </a:r>
                      <a:b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日内冲高超</a:t>
                      </a:r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8%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的异动个股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59740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发布时间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（盘后）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短线上涨异动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162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8.31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中国电影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6162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洛阳钼业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6098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领益智造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6162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致尚科技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6098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英维克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6162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大元泵业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6098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兆易创新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6162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中马传动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 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6098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四方科技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8.26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6162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拓维信息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6098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科士达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6162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海立股份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8.19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3296285" y="2868930"/>
          <a:ext cx="2987675" cy="3147060"/>
        </p:xfrm>
        <a:graphic>
          <a:graphicData uri="http://schemas.openxmlformats.org/drawingml/2006/table">
            <a:tbl>
              <a:tblPr/>
              <a:tblGrid>
                <a:gridCol w="604520"/>
                <a:gridCol w="603885"/>
                <a:gridCol w="1779270"/>
              </a:tblGrid>
              <a:tr h="26225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易明医药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6225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8.12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中马传动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6225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宁波韵升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6225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8.10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东杰智能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8.18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涨超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6225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8.10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国科微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8.14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6225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8.07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华建集团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8.08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6225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湖南天雁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6225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长城军工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6225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立方制药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8.15-8.19 3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6225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中马传动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发布后三连板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6225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工业富联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发布后单月累计涨幅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6225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山河智能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8.05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/>
        </p:nvGraphicFramePr>
        <p:xfrm>
          <a:off x="505143" y="1485138"/>
          <a:ext cx="2790825" cy="1390015"/>
        </p:xfrm>
        <a:graphic>
          <a:graphicData uri="http://schemas.openxmlformats.org/drawingml/2006/table">
            <a:tbl>
              <a:tblPr/>
              <a:tblGrid>
                <a:gridCol w="564515"/>
                <a:gridCol w="564515"/>
                <a:gridCol w="1661795"/>
              </a:tblGrid>
              <a:tr h="491490">
                <a:tc gridSpan="3"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月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《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明日前瞻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》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市场表现统计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38785">
                <a:tc gridSpan="3"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发布后短线出现</a:t>
                      </a:r>
                      <a:b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日内冲高超</a:t>
                      </a:r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8%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的异动个股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59740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发布时间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（盘后）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短线上涨异动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3296285" y="1478915"/>
          <a:ext cx="2987675" cy="1390015"/>
        </p:xfrm>
        <a:graphic>
          <a:graphicData uri="http://schemas.openxmlformats.org/drawingml/2006/table">
            <a:tbl>
              <a:tblPr/>
              <a:tblGrid>
                <a:gridCol w="604520"/>
                <a:gridCol w="603885"/>
                <a:gridCol w="1779270"/>
              </a:tblGrid>
              <a:tr h="491490">
                <a:tc gridSpan="3"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月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《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明日前瞻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》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市场表现统计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38785">
                <a:tc gridSpan="3"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发布后短线出现</a:t>
                      </a:r>
                      <a:b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日内冲高超</a:t>
                      </a:r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8%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的异动个股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59740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发布时间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（盘后）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短线上涨异动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4"/>
            </p:custDataLst>
          </p:nvPr>
        </p:nvGraphicFramePr>
        <p:xfrm>
          <a:off x="7152005" y="4259580"/>
          <a:ext cx="3390900" cy="1765935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2019300"/>
              </a:tblGrid>
              <a:tr h="530860">
                <a:tc gridSpan="3"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的部分个股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1145"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27178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亚太药业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8.07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7114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湖南天雁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8.08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421005">
                <a:tc gridSpan="3"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7152640" y="1620520"/>
            <a:ext cx="324485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</a:rPr>
              <a:t>《明日前瞻》</a:t>
            </a:r>
            <a:r>
              <a:rPr lang="en-US" b="1">
                <a:solidFill>
                  <a:srgbClr val="FF0000"/>
                </a:solidFill>
              </a:rPr>
              <a:t>8</a:t>
            </a:r>
            <a:r>
              <a:rPr lang="zh-CN" altLang="en-US" b="1">
                <a:solidFill>
                  <a:srgbClr val="FF0000"/>
                </a:solidFill>
              </a:rPr>
              <a:t>月擒获</a:t>
            </a:r>
            <a:endParaRPr lang="zh-CN" altLang="en-US" b="1">
              <a:solidFill>
                <a:srgbClr val="FF0000"/>
              </a:solidFill>
            </a:endParaRPr>
          </a:p>
          <a:p>
            <a:pPr algn="l"/>
            <a:endParaRPr lang="zh-CN" altLang="en-US" b="1">
              <a:solidFill>
                <a:srgbClr val="FF0000"/>
              </a:solidFill>
            </a:endParaRPr>
          </a:p>
          <a:p>
            <a:pPr algn="l"/>
            <a:r>
              <a:rPr lang="en-US" altLang="zh-CN" b="1">
                <a:solidFill>
                  <a:srgbClr val="FF0000"/>
                </a:solidFill>
              </a:rPr>
              <a:t>24</a:t>
            </a:r>
            <a:r>
              <a:rPr lang="zh-CN" altLang="en-US" b="1">
                <a:solidFill>
                  <a:srgbClr val="FF0000"/>
                </a:solidFill>
              </a:rPr>
              <a:t>只发布后短线出现</a:t>
            </a:r>
            <a:r>
              <a:rPr lang="en-US" altLang="zh-CN" b="1">
                <a:solidFill>
                  <a:srgbClr val="FF0000"/>
                </a:solidFill>
              </a:rPr>
              <a:t>8%</a:t>
            </a:r>
            <a:r>
              <a:rPr lang="zh-CN" altLang="en-US" b="1">
                <a:solidFill>
                  <a:srgbClr val="FF0000"/>
                </a:solidFill>
              </a:rPr>
              <a:t>以上冲高的异动个股</a:t>
            </a:r>
            <a:endParaRPr lang="zh-CN" altLang="en-US" b="1">
              <a:solidFill>
                <a:srgbClr val="FF0000"/>
              </a:solidFill>
            </a:endParaRPr>
          </a:p>
          <a:p>
            <a:pPr algn="l"/>
            <a:endParaRPr lang="zh-CN" altLang="en-US" b="1">
              <a:solidFill>
                <a:srgbClr val="FF0000"/>
              </a:solidFill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中马传动、长城军工、工业富联、东杰智能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只单月最大涨幅超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60%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的短线龙头！</a:t>
            </a:r>
            <a:endParaRPr lang="zh-CN" altLang="en-US" b="1">
              <a:solidFill>
                <a:srgbClr val="FF0000"/>
              </a:solidFill>
            </a:endParaRPr>
          </a:p>
          <a:p>
            <a:pPr algn="l"/>
            <a:endParaRPr lang="zh-CN" altLang="en-US" b="1">
              <a:solidFill>
                <a:srgbClr val="FF0000"/>
              </a:solidFill>
            </a:endParaRPr>
          </a:p>
          <a:p>
            <a:pPr algn="l"/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84895" y="2736850"/>
            <a:ext cx="300545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回档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金叉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，不过筹码已经开始松动，短线反弹过后仍有内部分化需求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5-7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成仓左右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智能乖离接近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4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，收缩仓位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智能乖离接近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，回补仓位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" y="970915"/>
            <a:ext cx="3903345" cy="5524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135" y="970915"/>
            <a:ext cx="3588385" cy="55124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情绪转强：博弈弱转强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75" y="1691640"/>
            <a:ext cx="4895850" cy="4097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565" y="1691640"/>
            <a:ext cx="4559935" cy="41306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情绪转弱：博弈分歧大长腿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1092200"/>
            <a:ext cx="5023485" cy="5144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385" y="1095375"/>
            <a:ext cx="4773930" cy="51409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什么是缩量龙低吸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07250" y="2491105"/>
            <a:ext cx="45954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/>
              <a:t>放量后分歧转一致的大高开缩量板（需要题材或个股的辨识度足够），次日平开</a:t>
            </a:r>
            <a:r>
              <a:rPr lang="en-US" altLang="zh-CN"/>
              <a:t>/</a:t>
            </a:r>
            <a:r>
              <a:rPr lang="zh-CN" altLang="en-US"/>
              <a:t>小高开</a:t>
            </a:r>
            <a:r>
              <a:rPr lang="en-US" altLang="zh-CN"/>
              <a:t>/</a:t>
            </a:r>
            <a:r>
              <a:rPr lang="zh-CN" altLang="en-US"/>
              <a:t>小低开，被短线资金认为不及预期兑现，开盘急跌下探熊线支撑后有望走出</a:t>
            </a:r>
            <a:endParaRPr lang="zh-CN" altLang="en-US"/>
          </a:p>
          <a:p>
            <a:r>
              <a:rPr lang="zh-CN" altLang="en-US"/>
              <a:t>大长腿回升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40" y="1223645"/>
            <a:ext cx="6736715" cy="50196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TABLE_ENDDRAG_ORIGIN_RECT" val="235*247"/>
  <p:tag name="TABLE_ENDDRAG_RECT" val="259*225*235*247"/>
</p:tagLst>
</file>

<file path=ppt/tags/tag89.xml><?xml version="1.0" encoding="utf-8"?>
<p:tagLst xmlns:p="http://schemas.openxmlformats.org/presentationml/2006/main">
  <p:tag name="TABLE_ENDDRAG_ORIGIN_RECT" val="235*109"/>
  <p:tag name="TABLE_ENDDRAG_RECT" val="259*116*235*109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TABLE_ENDDRAG_ORIGIN_RECT" val="267*133"/>
  <p:tag name="TABLE_ENDDRAG_RECT" val="518*360*267*133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2891</Words>
  <Application>WPS 演示</Application>
  <PresentationFormat>宽屏</PresentationFormat>
  <Paragraphs>375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317</cp:revision>
  <dcterms:created xsi:type="dcterms:W3CDTF">2019-06-19T02:08:00Z</dcterms:created>
  <dcterms:modified xsi:type="dcterms:W3CDTF">2025-09-01T06:40:02Z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534C59750BC243A8B35E21B0B6959E28_13</vt:lpwstr>
  </property>
</Properties>
</file>