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837" r:id="rId8"/>
    <p:sldId id="904" r:id="rId9"/>
    <p:sldId id="888" r:id="rId10"/>
    <p:sldId id="889" r:id="rId11"/>
    <p:sldId id="890" r:id="rId12"/>
    <p:sldId id="891" r:id="rId13"/>
    <p:sldId id="892" r:id="rId14"/>
    <p:sldId id="893" r:id="rId15"/>
    <p:sldId id="903" r:id="rId16"/>
    <p:sldId id="905" r:id="rId17"/>
    <p:sldId id="906" r:id="rId18"/>
    <p:sldId id="907" r:id="rId19"/>
    <p:sldId id="895" r:id="rId20"/>
    <p:sldId id="896" r:id="rId21"/>
    <p:sldId id="908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Relationship Id="rId3" Type="http://schemas.openxmlformats.org/officeDocument/2006/relationships/image" Target="../media/image10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15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5.xml"/><Relationship Id="rId2" Type="http://schemas.openxmlformats.org/officeDocument/2006/relationships/image" Target="../media/image8.png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133475"/>
            <a:ext cx="9479915" cy="5106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911715" y="2747645"/>
            <a:ext cx="2280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①平均股价出现</a:t>
            </a:r>
            <a:r>
              <a:rPr lang="zh-CN" altLang="en-US" b="1">
                <a:solidFill>
                  <a:srgbClr val="FF0000"/>
                </a:solidFill>
              </a:rPr>
              <a:t>首根反包阳线</a:t>
            </a:r>
            <a:r>
              <a:rPr lang="zh-CN" altLang="en-US"/>
              <a:t>，有望形成短线趋势拐点，同时市场对反弹还</a:t>
            </a:r>
            <a:r>
              <a:rPr lang="zh-CN" altLang="en-US" b="1">
                <a:solidFill>
                  <a:srgbClr val="FF0000"/>
                </a:solidFill>
              </a:rPr>
              <a:t>半信半疑</a:t>
            </a:r>
            <a:r>
              <a:rPr lang="zh-CN" altLang="en-US"/>
              <a:t>，那么</a:t>
            </a:r>
            <a:r>
              <a:rPr lang="zh-CN" altLang="en-US" b="1">
                <a:solidFill>
                  <a:srgbClr val="FF0000"/>
                </a:solidFill>
              </a:rPr>
              <a:t>日内首板阳线</a:t>
            </a:r>
            <a:r>
              <a:rPr lang="zh-CN" altLang="en-US"/>
              <a:t>容易给到隔日低开的低吸机会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11715" y="2747645"/>
            <a:ext cx="22802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②平均股价出现</a:t>
            </a:r>
            <a:r>
              <a:rPr lang="zh-CN" altLang="en-US" b="1">
                <a:solidFill>
                  <a:srgbClr val="FF0000"/>
                </a:solidFill>
              </a:rPr>
              <a:t>反包阳线</a:t>
            </a:r>
            <a:r>
              <a:rPr lang="zh-CN" altLang="en-US"/>
              <a:t>后，</a:t>
            </a:r>
            <a:r>
              <a:rPr lang="en-US" altLang="zh-CN"/>
              <a:t>1-2</a:t>
            </a:r>
            <a:r>
              <a:rPr lang="zh-CN" altLang="en-US"/>
              <a:t>天内的首次温和分歧，日内首板的隔日低开容易出现低吸博弈机会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236345"/>
            <a:ext cx="9585960" cy="4728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03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①第一轮筛选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1133475"/>
            <a:ext cx="6160770" cy="4963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765" y="1133475"/>
            <a:ext cx="4257675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136765" y="49339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平均股价出现节点后</a:t>
            </a:r>
            <a:endParaRPr lang="zh-CN" altLang="en-US"/>
          </a:p>
          <a:p>
            <a:r>
              <a:rPr lang="zh-CN" altLang="en-US"/>
              <a:t>当天的首板</a:t>
            </a:r>
            <a:r>
              <a:rPr lang="en-US" altLang="zh-CN"/>
              <a:t>/</a:t>
            </a:r>
            <a:r>
              <a:rPr lang="zh-CN" altLang="en-US"/>
              <a:t>二板关注隔日低吸博弈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①竞价第二轮筛选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32930" y="892810"/>
            <a:ext cx="46374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①昨日换手</a:t>
            </a:r>
            <a:r>
              <a:rPr lang="en-US" altLang="zh-CN"/>
              <a:t>10%-50%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②竞价金额接近或大于</a:t>
            </a:r>
            <a:r>
              <a:rPr lang="en-US" altLang="zh-CN"/>
              <a:t>1000</a:t>
            </a:r>
            <a:r>
              <a:rPr lang="zh-CN" altLang="en-US"/>
              <a:t>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③前一天的</a:t>
            </a:r>
            <a:r>
              <a:rPr lang="en-US" altLang="zh-CN"/>
              <a:t>K</a:t>
            </a:r>
            <a:r>
              <a:rPr lang="zh-CN" altLang="en-US"/>
              <a:t>线为</a:t>
            </a:r>
            <a:r>
              <a:rPr lang="zh-CN" altLang="en-US" b="1">
                <a:solidFill>
                  <a:srgbClr val="FF0000"/>
                </a:solidFill>
              </a:rPr>
              <a:t>辅助线附近起来的</a:t>
            </a:r>
            <a:r>
              <a:rPr lang="zh-CN" altLang="en-US"/>
              <a:t>大阳线涨停</a:t>
            </a:r>
            <a:r>
              <a:rPr lang="zh-CN" altLang="en-US" b="1">
                <a:solidFill>
                  <a:srgbClr val="FF0000"/>
                </a:solidFill>
              </a:rPr>
              <a:t>首板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二板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③开盘价开在前一天</a:t>
            </a:r>
            <a:r>
              <a:rPr lang="zh-CN" altLang="en-US" b="1">
                <a:solidFill>
                  <a:srgbClr val="FF0000"/>
                </a:solidFill>
              </a:rPr>
              <a:t>大阳线实体一半</a:t>
            </a:r>
            <a:r>
              <a:rPr lang="zh-CN" altLang="en-US"/>
              <a:t>左右（主板低开幅度接近或超过</a:t>
            </a:r>
            <a:r>
              <a:rPr lang="en-US" altLang="zh-CN"/>
              <a:t>-3%</a:t>
            </a:r>
            <a:r>
              <a:rPr lang="zh-CN" altLang="en-US"/>
              <a:t>，创业板低开幅度接近或超过</a:t>
            </a:r>
            <a:r>
              <a:rPr lang="en-US" altLang="zh-CN"/>
              <a:t>-5%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" y="981710"/>
            <a:ext cx="6505575" cy="5379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45" y="3779520"/>
            <a:ext cx="4371975" cy="2581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04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止盈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止损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12215" y="88900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止盈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止损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5550" y="2736850"/>
            <a:ext cx="58032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①三天内不出现</a:t>
            </a:r>
            <a:r>
              <a:rPr lang="zh-CN" altLang="en-US" sz="2800" b="1">
                <a:sym typeface="+mn-ea"/>
              </a:rPr>
              <a:t>新高</a:t>
            </a:r>
            <a:r>
              <a:rPr lang="zh-CN" altLang="en-US" sz="2800" b="1"/>
              <a:t>中阳线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②跌破大阳线实体启动位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04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小结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2740" y="1433830"/>
            <a:ext cx="898715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一、强阳低吸的逻辑：低位走出实体大阳线的人气股，隔日低开引起资金抄底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二、适用的市场节点</a:t>
            </a:r>
            <a:endParaRPr lang="zh-CN" altLang="en-US"/>
          </a:p>
          <a:p>
            <a:r>
              <a:rPr lang="zh-CN" altLang="en-US"/>
              <a:t>①连续调整后的首根反包阳线（潜在趋势拐点）</a:t>
            </a:r>
            <a:endParaRPr lang="zh-CN" altLang="en-US"/>
          </a:p>
          <a:p>
            <a:r>
              <a:rPr lang="zh-CN" altLang="en-US"/>
              <a:t>②反包阳线出现后，</a:t>
            </a:r>
            <a:r>
              <a:rPr lang="en-US" altLang="zh-CN"/>
              <a:t>1-2</a:t>
            </a:r>
            <a:r>
              <a:rPr lang="zh-CN" altLang="en-US"/>
              <a:t>天内的十字星或倒锤头线震荡（趋势反转后的首次温和分歧）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三、选股及买卖模型</a:t>
            </a:r>
            <a:endParaRPr lang="zh-CN" altLang="en-US"/>
          </a:p>
          <a:p>
            <a:r>
              <a:rPr lang="zh-CN" altLang="en-US"/>
              <a:t>①选股：市场节点出现后，将当天换手率在</a:t>
            </a:r>
            <a:r>
              <a:rPr lang="en-US" altLang="zh-CN"/>
              <a:t>10%-50%</a:t>
            </a:r>
            <a:r>
              <a:rPr lang="zh-CN" altLang="en-US"/>
              <a:t>、辅助线附近启动的首个实体大阳线涨停板个股加入自选，第二天通过竞价确认（竞价金额大于</a:t>
            </a:r>
            <a:r>
              <a:rPr lang="en-US" altLang="zh-CN"/>
              <a:t>1000</a:t>
            </a:r>
            <a:r>
              <a:rPr lang="zh-CN" altLang="en-US"/>
              <a:t>万、能低开到实体大阳线一半附近）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②买点与仓位：开盘价附近（委托价比开盘价高</a:t>
            </a:r>
            <a:r>
              <a:rPr lang="en-US" altLang="zh-CN"/>
              <a:t>1%</a:t>
            </a:r>
            <a:r>
              <a:rPr lang="zh-CN" altLang="en-US"/>
              <a:t>左右），</a:t>
            </a:r>
            <a:r>
              <a:rPr lang="en-US" altLang="zh-CN"/>
              <a:t>2</a:t>
            </a:r>
            <a:r>
              <a:rPr lang="zh-CN" altLang="en-US"/>
              <a:t>成仓位</a:t>
            </a:r>
            <a:r>
              <a:rPr lang="en-US" altLang="zh-CN"/>
              <a:t>/</a:t>
            </a:r>
            <a:r>
              <a:rPr lang="zh-CN" altLang="en-US"/>
              <a:t>只（弱势市场减半）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③卖点：</a:t>
            </a:r>
            <a:r>
              <a:rPr lang="zh-CN" altLang="en-US">
                <a:sym typeface="+mn-ea"/>
              </a:rPr>
              <a:t>浮盈</a:t>
            </a:r>
            <a:r>
              <a:rPr lang="en-US" altLang="zh-CN">
                <a:sym typeface="+mn-ea"/>
              </a:rPr>
              <a:t>7%</a:t>
            </a:r>
            <a:r>
              <a:rPr lang="zh-CN" altLang="en-US">
                <a:sym typeface="+mn-ea"/>
              </a:rPr>
              <a:t>以上高抛半仓做低成本，</a:t>
            </a:r>
            <a:r>
              <a:rPr lang="zh-CN">
                <a:sym typeface="+mn-ea"/>
              </a:rPr>
              <a:t>大阳线实体一半的</a:t>
            </a:r>
            <a:r>
              <a:rPr lang="zh-CN" altLang="en-US">
                <a:sym typeface="+mn-ea"/>
              </a:rPr>
              <a:t>支撑位防守等待分时脉冲，跌破</a:t>
            </a:r>
            <a:r>
              <a:rPr lang="zh-CN">
                <a:sym typeface="+mn-ea"/>
              </a:rPr>
              <a:t>大阳线</a:t>
            </a:r>
            <a:r>
              <a:rPr lang="zh-CN" altLang="en-US">
                <a:sym typeface="+mn-ea"/>
              </a:rPr>
              <a:t>支撑</a:t>
            </a:r>
            <a:r>
              <a:rPr lang="en-US" altLang="zh-CN">
                <a:sym typeface="+mn-ea"/>
              </a:rPr>
              <a:t>2%</a:t>
            </a:r>
            <a:r>
              <a:rPr lang="zh-CN" altLang="en-US">
                <a:sym typeface="+mn-ea"/>
              </a:rPr>
              <a:t>止盈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止损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903605"/>
            <a:ext cx="9933940" cy="558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914400"/>
            <a:ext cx="5257800" cy="548322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6071235" y="3797935"/>
            <a:ext cx="56375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zh-CN" sz="1400">
                <a:highlight>
                  <a:srgbClr val="FFFF00"/>
                </a:highlight>
              </a:rPr>
              <a:t>跌破熊线</a:t>
            </a:r>
            <a:r>
              <a:rPr lang="en-US" altLang="zh-CN" sz="1400">
                <a:highlight>
                  <a:srgbClr val="FFFF00"/>
                </a:highlight>
              </a:rPr>
              <a:t>+</a:t>
            </a:r>
            <a:r>
              <a:rPr lang="zh-CN" altLang="en-US" sz="1400">
                <a:highlight>
                  <a:srgbClr val="FFFF00"/>
                </a:highlight>
              </a:rPr>
              <a:t>牛线下移，短线超跌向上，仍有加速下行风险</a:t>
            </a:r>
            <a:r>
              <a:rPr lang="zh-CN" altLang="en-US" sz="1400"/>
              <a:t>。等待短线超跌</a:t>
            </a:r>
            <a:r>
              <a:rPr lang="en-US" altLang="zh-CN" sz="1400"/>
              <a:t>50</a:t>
            </a:r>
            <a:r>
              <a:rPr lang="zh-CN" altLang="en-US" sz="1400"/>
              <a:t>以后拐头向下的节点</a:t>
            </a:r>
            <a:endParaRPr lang="zh-CN" sz="1400" b="1">
              <a:solidFill>
                <a:srgbClr val="FF0000"/>
              </a:solidFill>
            </a:endParaRPr>
          </a:p>
          <a:p>
            <a:endParaRPr lang="zh-CN" altLang="en-US" sz="1400"/>
          </a:p>
          <a:p>
            <a:endParaRPr lang="zh-CN" altLang="en-US" sz="1400"/>
          </a:p>
          <a:p>
            <a:r>
              <a:rPr lang="zh-CN" altLang="en-US" sz="1400" b="1"/>
              <a:t>板块</a:t>
            </a:r>
            <a:endParaRPr lang="zh-CN" altLang="en-US" sz="1400" b="1"/>
          </a:p>
          <a:p>
            <a:r>
              <a:rPr lang="en-US" altLang="zh-CN" sz="1400"/>
              <a:t>V</a:t>
            </a:r>
            <a:r>
              <a:rPr lang="zh-CN" altLang="en-US" sz="1400"/>
              <a:t>型反转方向（</a:t>
            </a:r>
            <a:r>
              <a:rPr lang="zh-CN" altLang="en-US" sz="1400">
                <a:solidFill>
                  <a:srgbClr val="FF0000"/>
                </a:solidFill>
              </a:rPr>
              <a:t>需要等超跌拐头</a:t>
            </a:r>
            <a:r>
              <a:rPr lang="zh-CN" altLang="en-US" sz="1400"/>
              <a:t>）：</a:t>
            </a:r>
            <a:endParaRPr lang="zh-CN" altLang="en-US" sz="1400"/>
          </a:p>
          <a:p>
            <a:r>
              <a:rPr lang="zh-CN" altLang="en-US" sz="1400">
                <a:highlight>
                  <a:srgbClr val="FFFF00"/>
                </a:highlight>
              </a:rPr>
              <a:t>算力（铜缆、光通信、豆包）、</a:t>
            </a:r>
            <a:r>
              <a:rPr lang="en-US" altLang="zh-CN" sz="1400">
                <a:highlight>
                  <a:srgbClr val="FFFF00"/>
                </a:highlight>
              </a:rPr>
              <a:t>AI</a:t>
            </a:r>
            <a:r>
              <a:rPr lang="zh-CN" altLang="en-US" sz="1400">
                <a:highlight>
                  <a:srgbClr val="FFFF00"/>
                </a:highlight>
              </a:rPr>
              <a:t>眼镜、人形机器人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防守方向：</a:t>
            </a:r>
            <a:r>
              <a:rPr lang="zh-CN" altLang="en-US" sz="1400">
                <a:highlight>
                  <a:srgbClr val="FFFF00"/>
                </a:highlight>
              </a:rPr>
              <a:t>银行（高股息），宽基</a:t>
            </a:r>
            <a:r>
              <a:rPr lang="en-US" altLang="zh-CN" sz="1400">
                <a:highlight>
                  <a:srgbClr val="FFFF00"/>
                </a:highlight>
              </a:rPr>
              <a:t>ETF</a:t>
            </a:r>
            <a:r>
              <a:rPr lang="zh-CN" altLang="en-US" sz="1400">
                <a:highlight>
                  <a:srgbClr val="FFFF00"/>
                </a:highlight>
              </a:rPr>
              <a:t>定投</a:t>
            </a:r>
            <a:endParaRPr lang="zh-CN" altLang="en-US" sz="1400"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914400"/>
            <a:ext cx="4549775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强阳低吸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01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战法简介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7800340" y="154241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11440" y="4229100"/>
            <a:ext cx="4480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选股要点：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）前一天的阳线是否为启动阳线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）低开能否引发抄底资金进场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903605"/>
            <a:ext cx="6584950" cy="5588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02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适用的市场环境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节点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演示</Application>
  <PresentationFormat>宽屏</PresentationFormat>
  <Paragraphs>162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259</cp:revision>
  <dcterms:created xsi:type="dcterms:W3CDTF">2019-06-19T02:08:00Z</dcterms:created>
  <dcterms:modified xsi:type="dcterms:W3CDTF">2025-01-06T06:51:22Z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8C23AB2D75F446FF8EEA1C363B66FFAC_13</vt:lpwstr>
  </property>
</Properties>
</file>