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400" r:id="rId3"/>
    <p:sldId id="257" r:id="rId4"/>
    <p:sldId id="838" r:id="rId5"/>
    <p:sldId id="887" r:id="rId6"/>
    <p:sldId id="1025" r:id="rId8"/>
    <p:sldId id="1035" r:id="rId9"/>
    <p:sldId id="1057" r:id="rId10"/>
    <p:sldId id="1052" r:id="rId11"/>
    <p:sldId id="1050" r:id="rId12"/>
    <p:sldId id="1051" r:id="rId13"/>
    <p:sldId id="1041" r:id="rId14"/>
    <p:sldId id="1042" r:id="rId15"/>
    <p:sldId id="1046" r:id="rId16"/>
    <p:sldId id="1043" r:id="rId17"/>
    <p:sldId id="1044" r:id="rId18"/>
    <p:sldId id="1045" r:id="rId19"/>
    <p:sldId id="1047" r:id="rId20"/>
    <p:sldId id="1055" r:id="rId21"/>
    <p:sldId id="1053" r:id="rId22"/>
    <p:sldId id="1032" r:id="rId23"/>
    <p:sldId id="263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2" name="作者" initials="A" lastIdx="0" clrIdx="1"/>
  <p:cmAuthor id="3" name="PP" initials="P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15E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4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0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780415"/>
            <a:ext cx="12191365" cy="607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5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4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7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0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3.xml"/><Relationship Id="rId3" Type="http://schemas.openxmlformats.org/officeDocument/2006/relationships/image" Target="../media/image24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6.xml"/><Relationship Id="rId3" Type="http://schemas.openxmlformats.org/officeDocument/2006/relationships/image" Target="../media/image25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88.xml"/><Relationship Id="rId2" Type="http://schemas.openxmlformats.org/officeDocument/2006/relationships/image" Target="../media/image26.png"/><Relationship Id="rId1" Type="http://schemas.openxmlformats.org/officeDocument/2006/relationships/tags" Target="../tags/tag8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90.xml"/><Relationship Id="rId2" Type="http://schemas.openxmlformats.org/officeDocument/2006/relationships/image" Target="../media/image27.png"/><Relationship Id="rId1" Type="http://schemas.openxmlformats.org/officeDocument/2006/relationships/tags" Target="../tags/tag89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3.xml"/><Relationship Id="rId3" Type="http://schemas.openxmlformats.org/officeDocument/2006/relationships/image" Target="../media/image28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94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1.xml"/><Relationship Id="rId5" Type="http://schemas.openxmlformats.org/officeDocument/2006/relationships/image" Target="../media/image2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67.xml"/><Relationship Id="rId5" Type="http://schemas.openxmlformats.org/officeDocument/2006/relationships/image" Target="../media/image15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200890" cy="6844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63384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8213725" y="5095240"/>
            <a:ext cx="2969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（以上为特定条件、特定时间区间下的部分案例展示，以及公司用户部分较好的反馈展示，不代表普遍现象，个股历史涨幅不预示其未来表现，过往收益亦不代表未来收益承诺。市场有风险，投资需谨慎！）</a:t>
            </a:r>
            <a:endParaRPr lang="zh-CN" altLang="en-US" sz="90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上升期把握龙头主升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785" y="2632710"/>
            <a:ext cx="4640580" cy="181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32865"/>
            <a:ext cx="6738620" cy="48723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4435" y="3114040"/>
            <a:ext cx="8174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竞价战法</a:t>
            </a:r>
            <a:r>
              <a:rPr lang="en-US" alt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缩量龙低吸</a:t>
            </a:r>
            <a:endParaRPr lang="zh-CN" altLang="en-US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0" y="2016760"/>
            <a:ext cx="4493895" cy="44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430" y="2016760"/>
            <a:ext cx="4813935" cy="44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132965" y="903605"/>
            <a:ext cx="8976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核心逻辑：</a:t>
            </a:r>
            <a:r>
              <a:rPr lang="zh-CN" altLang="en-US"/>
              <a:t>上一个交易日放量分歧涨停，随后缩量弱转强（高开秒板或</a:t>
            </a:r>
            <a:r>
              <a:rPr lang="en-US" altLang="zh-CN"/>
              <a:t>T</a:t>
            </a:r>
            <a:r>
              <a:rPr lang="zh-CN" altLang="en-US"/>
              <a:t>字板），让场外资金形成</a:t>
            </a:r>
            <a:r>
              <a:rPr lang="en-US" altLang="zh-CN"/>
              <a:t>“</a:t>
            </a:r>
            <a:r>
              <a:rPr lang="zh-CN" altLang="en-US"/>
              <a:t>想买买不到</a:t>
            </a:r>
            <a:r>
              <a:rPr lang="en-US" altLang="zh-CN"/>
              <a:t>”</a:t>
            </a:r>
            <a:r>
              <a:rPr lang="zh-CN" altLang="en-US"/>
              <a:t>的踏空焦虑。那么弱转强的</a:t>
            </a:r>
            <a:r>
              <a:rPr lang="zh-CN" altLang="en-US" b="1">
                <a:solidFill>
                  <a:srgbClr val="FF0000"/>
                </a:solidFill>
              </a:rPr>
              <a:t>缩量板</a:t>
            </a:r>
            <a:r>
              <a:rPr lang="en-US" altLang="zh-CN" b="1">
                <a:solidFill>
                  <a:srgbClr val="FF0000"/>
                </a:solidFill>
              </a:rPr>
              <a:t>/T</a:t>
            </a:r>
            <a:r>
              <a:rPr lang="zh-CN" altLang="en-US" b="1">
                <a:solidFill>
                  <a:srgbClr val="FF0000"/>
                </a:solidFill>
              </a:rPr>
              <a:t>字板（缩量板第二天可以低开，但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字板第二天一定要高开）</a:t>
            </a:r>
            <a:r>
              <a:rPr lang="zh-CN" altLang="en-US"/>
              <a:t>次日如果急跌下杀，就容易出现抄底性买盘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战法逻辑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选股条件</a:t>
            </a:r>
            <a:r>
              <a:rPr lang="en-US" altLang="zh-CN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题材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2865" y="1111250"/>
            <a:ext cx="78936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核心前提：</a:t>
            </a:r>
            <a:r>
              <a:rPr lang="zh-CN"/>
              <a:t>具备足够的人气和辨识度（题材强度与稀缺性）</a:t>
            </a:r>
            <a:endParaRPr lang="zh-CN"/>
          </a:p>
          <a:p>
            <a:endParaRPr lang="zh-CN"/>
          </a:p>
          <a:p>
            <a:r>
              <a:rPr lang="zh-CN"/>
              <a:t>题材强度：近期起码爆发过一次涨停潮，板块流动资金连续翻红</a:t>
            </a:r>
            <a:endParaRPr lang="zh-CN"/>
          </a:p>
          <a:p>
            <a:r>
              <a:rPr lang="zh-CN"/>
              <a:t>稀缺性：</a:t>
            </a:r>
            <a:r>
              <a:rPr lang="zh-CN" b="1">
                <a:solidFill>
                  <a:srgbClr val="FF0000"/>
                </a:solidFill>
              </a:rPr>
              <a:t>同身位连板个股数量在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只以内</a:t>
            </a:r>
            <a:r>
              <a:rPr lang="en-US" altLang="zh-CN"/>
              <a:t> </a:t>
            </a:r>
            <a:r>
              <a:rPr lang="zh-CN" altLang="en-US"/>
              <a:t>（最好在</a:t>
            </a:r>
            <a:r>
              <a:rPr lang="en-US" altLang="zh-CN"/>
              <a:t>3</a:t>
            </a:r>
            <a:r>
              <a:rPr lang="zh-CN" altLang="en-US"/>
              <a:t>只以内）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" y="2720975"/>
            <a:ext cx="4514850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755" y="2814320"/>
            <a:ext cx="5205730" cy="25850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模式买点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8765" y="972185"/>
            <a:ext cx="7893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①板块前一天非高潮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l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②买点（标准）：</a:t>
            </a:r>
            <a:r>
              <a:rPr lang="zh-CN"/>
              <a:t>小高开</a:t>
            </a:r>
            <a:r>
              <a:rPr lang="en-US" altLang="zh-CN"/>
              <a:t>2%</a:t>
            </a:r>
            <a:r>
              <a:rPr lang="zh-CN" altLang="en-US"/>
              <a:t>左右急跌下探缺口支撑</a:t>
            </a:r>
            <a:endParaRPr lang="zh-CN"/>
          </a:p>
          <a:p>
            <a:pPr algn="l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55" y="1809750"/>
            <a:ext cx="5363845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845" y="1809750"/>
            <a:ext cx="5528310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模式卖点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6875" y="831850"/>
            <a:ext cx="6921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大长腿次日弱转强（缩量涨停最强，仅实体新高稍弱），</a:t>
            </a:r>
            <a:r>
              <a:rPr lang="zh-CN" altLang="en-US" b="1">
                <a:solidFill>
                  <a:srgbClr val="FF0000"/>
                </a:solidFill>
              </a:rPr>
              <a:t>再次爆量分歧或断板为减仓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止盈卖点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05" y="1607820"/>
            <a:ext cx="5959475" cy="46304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模式卖点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515" y="1390015"/>
            <a:ext cx="6534150" cy="4944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181350" y="889635"/>
            <a:ext cx="625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大长腿次日低开低走未能弱转强，分时反抽均为离场节点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55" y="1071245"/>
            <a:ext cx="9314180" cy="5239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954405"/>
            <a:ext cx="9648825" cy="5427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龙头作战陪跑营火热招募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505" y="930275"/>
            <a:ext cx="9824085" cy="55264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7005" y="3652520"/>
            <a:ext cx="6777990" cy="4603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7005" y="3700145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冯锐枭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6303645" y="3744595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执业编号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A1120623040002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18160" y="1064895"/>
            <a:ext cx="10981055" cy="247650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noAutofit/>
          </a:bodyPr>
          <a:p>
            <a:pPr algn="ctr"/>
            <a:endParaRPr lang="zh-CN" altLang="en-US" sz="6600">
              <a:ln>
                <a:solidFill>
                  <a:srgbClr val="FF0000"/>
                </a:solidFill>
              </a:ln>
              <a:gradFill>
                <a:gsLst>
                  <a:gs pos="0">
                    <a:srgbClr val="FFFEED"/>
                  </a:gs>
                  <a:gs pos="100000">
                    <a:srgbClr val="FFFD9C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sz="660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FFFEED"/>
                    </a:gs>
                    <a:gs pos="100000">
                      <a:srgbClr val="FFFD9C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竞价实战特训</a:t>
            </a:r>
            <a:endParaRPr lang="zh-CN" altLang="en-US" sz="6600">
              <a:ln>
                <a:solidFill>
                  <a:srgbClr val="FF0000"/>
                </a:solidFill>
              </a:ln>
              <a:gradFill>
                <a:gsLst>
                  <a:gs pos="0">
                    <a:srgbClr val="FFFEED"/>
                  </a:gs>
                  <a:gs pos="100000">
                    <a:srgbClr val="FFFD9C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45790" y="5185410"/>
            <a:ext cx="6237713" cy="1546225"/>
            <a:chOff x="4791" y="7416"/>
            <a:chExt cx="10127" cy="2435"/>
          </a:xfrm>
        </p:grpSpPr>
        <p:sp>
          <p:nvSpPr>
            <p:cNvPr id="4" name="圆角矩形 3"/>
            <p:cNvSpPr/>
            <p:nvPr/>
          </p:nvSpPr>
          <p:spPr>
            <a:xfrm>
              <a:off x="4791" y="7416"/>
              <a:ext cx="10127" cy="24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047" y="7416"/>
              <a:ext cx="9600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tx1"/>
                  </a:solidFill>
                </a:rPr>
                <a:t>中山大学金融系毕业，股市经验6年，证券从业3年，风格偏好短线热点的各类选股策略，独创《强阳低吸》《低开反包》《缩量龙低吸》等战法，擅长追根溯源，挖掘资金背后的底层逻辑与市场情绪周期的演绎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408805" y="4293870"/>
            <a:ext cx="3985895" cy="7105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基金执业编号：</a:t>
            </a:r>
            <a:r>
              <a:rPr lang="en-US" altLang="zh-CN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A20250706000187</a:t>
            </a:r>
            <a:endParaRPr lang="en-US" altLang="zh-CN" sz="2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545" y="1169035"/>
            <a:ext cx="4638675" cy="4848225"/>
          </a:xfrm>
          <a:prstGeom prst="rect">
            <a:avLst/>
          </a:prstGeom>
        </p:spPr>
      </p:pic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1054100"/>
            <a:ext cx="6669405" cy="52616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聚焦热点，把握龙头主升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2211705" y="1743075"/>
            <a:ext cx="7670800" cy="132207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p>
            <a:pPr algn="ctr"/>
            <a:r>
              <a:rPr lang="zh-CN" altLang="en-US" sz="8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8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!</a:t>
            </a:r>
            <a:endParaRPr lang="en-US" altLang="zh-CN" sz="8000" b="1">
              <a:gradFill>
                <a:gsLst>
                  <a:gs pos="0">
                    <a:srgbClr val="FFFBE0"/>
                  </a:gs>
                  <a:gs pos="100000">
                    <a:srgbClr val="FFF39A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圆角矩形 3"/>
          <p:cNvSpPr/>
          <p:nvPr userDrawn="1">
            <p:custDataLst>
              <p:tags r:id="rId2"/>
            </p:custDataLst>
          </p:nvPr>
        </p:nvSpPr>
        <p:spPr>
          <a:xfrm>
            <a:off x="2305368" y="3008630"/>
            <a:ext cx="7581265" cy="2172335"/>
          </a:xfrm>
          <a:prstGeom prst="roundRect">
            <a:avLst>
              <a:gd name="adj" fmla="val 4235"/>
            </a:avLst>
          </a:prstGeom>
          <a:solidFill>
            <a:schemeClr val="bg1"/>
          </a:solidFill>
          <a:ln>
            <a:solidFill>
              <a:srgbClr val="FBE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>
            <p:custDataLst>
              <p:tags r:id="rId3"/>
            </p:custDataLst>
          </p:nvPr>
        </p:nvSpPr>
        <p:spPr>
          <a:xfrm>
            <a:off x="2501900" y="3173730"/>
            <a:ext cx="7215505" cy="1812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我司所有工作人员均不允许推荐股票、不允许承诺收益、不允许代客理财、不允许合作分成、不允许私下收款，如您发现有任何违规行为，请立即拨打400-9088-988向我们举报!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6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，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" name="图片 1" descr="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13020" y="892175"/>
            <a:ext cx="1965960" cy="4203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4435" y="3114040"/>
            <a:ext cx="8174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大盘状态</a:t>
            </a:r>
            <a:endParaRPr lang="zh-CN" altLang="en-US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市场的整体风格定调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/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718820" y="3858895"/>
            <a:ext cx="9325610" cy="2857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6200000">
            <a:off x="3005455" y="3902710"/>
            <a:ext cx="4765675" cy="2857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99815" y="813435"/>
            <a:ext cx="3434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高度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（决定一轮炒作的想象空间）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44430" y="3437890"/>
            <a:ext cx="2035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流动性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（决定炒作宽度）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68060" y="1563370"/>
            <a:ext cx="4243705" cy="1089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兼具高度和流动性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风格：强趋势普涨行情（</a:t>
            </a:r>
            <a:r>
              <a:rPr lang="en-US" altLang="zh-CN"/>
              <a:t>2</a:t>
            </a:r>
            <a:r>
              <a:rPr lang="zh-CN" altLang="en-US"/>
              <a:t>月初、</a:t>
            </a:r>
            <a:r>
              <a:rPr lang="en-US" altLang="zh-CN"/>
              <a:t>9</a:t>
            </a:r>
            <a:r>
              <a:rPr lang="zh-CN" altLang="en-US"/>
              <a:t>月底）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资金属性：大游资、机构合力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策略：聚焦大容量强趋势个股，以及弹性最大的套利方向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068060" y="4366260"/>
            <a:ext cx="416179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无高度有流动性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风格：消息驱动的新题材轮动（</a:t>
            </a:r>
            <a:r>
              <a:rPr lang="en-US" altLang="zh-CN"/>
              <a:t>11</a:t>
            </a:r>
            <a:r>
              <a:rPr lang="zh-CN" altLang="en-US"/>
              <a:t>月初）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资金属性：小游资、量化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策略：分仓试错新题材的发酵节点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55345" y="4366260"/>
            <a:ext cx="41116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高度和流动性双杀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风格：博弈难度极大，十档电风扇内卷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资金属性：仅少量小体量资金仍在活跃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策略：适合空仓休息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55345" y="1481455"/>
            <a:ext cx="42259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有高度无流动性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风格：缩量抱团行情（大众、华强时期）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资金属性：游资</a:t>
            </a:r>
            <a:r>
              <a:rPr lang="en-US" altLang="zh-CN"/>
              <a:t>+</a:t>
            </a:r>
            <a:r>
              <a:rPr lang="zh-CN" altLang="en-US"/>
              <a:t>量化日内套利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策略：情绪倒推的抱团核心，以及抱团股超预期节点的日内套利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41921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指数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&amp;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情绪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43980" y="3549015"/>
            <a:ext cx="5510530" cy="735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平均股价</a:t>
            </a:r>
            <a:r>
              <a:rPr lang="zh-CN" b="1">
                <a:solidFill>
                  <a:srgbClr val="FF0000"/>
                </a:solidFill>
              </a:rPr>
              <a:t>反弹到前期高点，但捕捞季节小幅背离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zh-CN" b="1">
                <a:solidFill>
                  <a:srgbClr val="FF0000"/>
                </a:solidFill>
              </a:rPr>
              <a:t>平台短期看压力，耐心等待回档节点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/>
              <a:t>整体仓位</a:t>
            </a:r>
            <a:r>
              <a:rPr lang="en-US" altLang="zh-CN" b="1">
                <a:solidFill>
                  <a:srgbClr val="FF0000"/>
                </a:solidFill>
              </a:rPr>
              <a:t>5-6</a:t>
            </a:r>
            <a:r>
              <a:rPr lang="zh-CN" altLang="en-US" b="1">
                <a:solidFill>
                  <a:srgbClr val="FF0000"/>
                </a:solidFill>
              </a:rPr>
              <a:t>成仓左右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趋势题材（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光模块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/PCB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液冷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、商业航天、锂电池、有色、保险等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情绪题材（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商业航天、脑机、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AI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应用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、国产芯片、智能电网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等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960120"/>
            <a:ext cx="4846955" cy="5342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180" y="1023620"/>
            <a:ext cx="4295140" cy="24053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647825" y="16891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涨停家数前五或多次上榜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689850" y="1689100"/>
            <a:ext cx="3452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日主力净买额排名前五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70" y="2393950"/>
            <a:ext cx="4705350" cy="3057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700" y="2487295"/>
            <a:ext cx="5212715" cy="27578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15" y="2174240"/>
            <a:ext cx="5530850" cy="2080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74240"/>
            <a:ext cx="5420995" cy="2080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487420" y="4987925"/>
            <a:ext cx="6098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人气股相继出现停牌</a:t>
            </a:r>
            <a:r>
              <a:rPr lang="en-US" altLang="zh-CN"/>
              <a:t>“</a:t>
            </a:r>
            <a:r>
              <a:rPr lang="zh-CN" altLang="en-US"/>
              <a:t>降温</a:t>
            </a:r>
            <a:r>
              <a:rPr lang="en-US" altLang="zh-CN"/>
              <a:t>”</a:t>
            </a:r>
            <a:r>
              <a:rPr lang="zh-CN" altLang="en-US"/>
              <a:t>，短线情绪遭受较大冲击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41921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竞价低吸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40" y="1653540"/>
            <a:ext cx="6619875" cy="345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0" y="1986915"/>
            <a:ext cx="4057650" cy="3124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430905" y="5442585"/>
            <a:ext cx="4859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情绪冰点（涨停家数</a:t>
            </a:r>
            <a:r>
              <a:rPr lang="zh-CN" altLang="en-US" b="1">
                <a:solidFill>
                  <a:srgbClr val="FF0000"/>
                </a:solidFill>
              </a:rPr>
              <a:t>连续两个交易日下降</a:t>
            </a:r>
            <a:r>
              <a:rPr lang="zh-CN" altLang="en-US"/>
              <a:t>且来到近期低点附近），次日竞价博弈低吸机会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365" y="1149350"/>
            <a:ext cx="7145020" cy="4558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63384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8119110" y="5400040"/>
            <a:ext cx="36156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（以上为特定条件、特定时间区间下的部分案例展示，以及公司用户部分较好的反馈展示，不代表普遍现象，个股历史涨幅不预示其未来表现，过往收益亦不代表未来收益承诺。市场有风险，投资需谨慎！）</a:t>
            </a:r>
            <a:endParaRPr lang="zh-CN" altLang="en-US" sz="900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震荡期把握趋势回档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565" y="6158230"/>
            <a:ext cx="11278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金叉初期或死叉后期</a:t>
            </a:r>
            <a:r>
              <a:rPr lang="zh-CN" altLang="en-US"/>
              <a:t>，出现分时放量拉升异动，按照分时对称回档法寻找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lang="zh-CN" altLang="en-US" b="1">
                <a:solidFill>
                  <a:srgbClr val="FF0000"/>
                </a:solidFill>
              </a:rPr>
              <a:t>分钟上升回档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底背离金叉</a:t>
            </a:r>
            <a:r>
              <a:rPr lang="zh-CN" altLang="en-US"/>
              <a:t>博弈节点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86410" y="2251710"/>
            <a:ext cx="243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分时放量拉升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分时量柱红肥绿瘦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8500" y="1374775"/>
            <a:ext cx="870585" cy="2038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69085" y="1578610"/>
            <a:ext cx="880745" cy="2559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725" y="1374775"/>
            <a:ext cx="4318000" cy="38328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.xml><?xml version="1.0" encoding="utf-8"?>
<p:tagLst xmlns:p="http://schemas.openxmlformats.org/presentationml/2006/main">
  <p:tag name="commondata" val="eyJoZGlkIjoiOTQ1ZjcwNmNkMTFhMjA1Zjg5NzQyMTQ1MGUxYmIzMWEifQ=="/>
  <p:tag name="KSO_WPP_MARK_KEY" val="6cc4ece7-e633-44fb-a42a-42e090ec11f6"/>
  <p:tag name="COMMONDATA" val="eyJoZGlkIjoiN2FmMTg0ODVkMjQ5YWI5OWQ3MWYzZjIwZDI4YWFkN2QifQ=="/>
  <p:tag name="resource_record_key" val="{&quot;13&quot;:[4685217,4428820,4712228,4722044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DIAGRAM_VIRTUALLY_FRAME" val="{&quot;height&quot;:68.5,&quot;left&quot;:224.1,&quot;top&quot;:304.85,&quot;width&quot;:549.05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DIAGRAM_VIRTUALLY_FRAME" val="{&quot;height&quot;:294.45,&quot;left&quot;:43.9,&quot;top&quot;:133,&quot;width&quot;:890.45}"/>
</p:tagLst>
</file>

<file path=ppt/tags/tag57.xml><?xml version="1.0" encoding="utf-8"?>
<p:tagLst xmlns:p="http://schemas.openxmlformats.org/presentationml/2006/main">
  <p:tag name="KSO_WM_DIAGRAM_VIRTUALLY_FRAME" val="{&quot;height&quot;:294.45,&quot;left&quot;:43.9,&quot;top&quot;:133,&quot;width&quot;:890.45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DIAGRAM_VIRTUALLY_FRAME" val="{&quot;height&quot;:291.6,&quot;left&quot;:43.9,&quot;top&quot;:133,&quot;width&quot;:890.45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UNIT_PLACING_PICTURE_USER_VIEWPORT" val="{&quot;height&quot;:1539,&quot;width&quot;:39003}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2181</Words>
  <Application>WPS 演示</Application>
  <PresentationFormat>宽屏</PresentationFormat>
  <Paragraphs>156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思源黑体 CN Light</vt:lpstr>
      <vt:lpstr>黑体</vt:lpstr>
      <vt:lpstr>思源黑体 CN Medium</vt:lpstr>
      <vt:lpstr>思源黑体 CN Normal</vt:lpstr>
      <vt:lpstr>思源黑体 CN Bold</vt:lpstr>
      <vt:lpstr>思源黑体 CN Regular</vt:lpstr>
      <vt:lpstr>微软雅黑</vt:lpstr>
      <vt:lpstr>Arial Unicode MS</vt:lpstr>
      <vt:lpstr>Calibri</vt:lpstr>
      <vt:lpstr>思源黑体 CN Bold</vt:lpstr>
      <vt:lpstr>思源黑体 CN Light</vt:lpstr>
      <vt:lpstr>思源黑体 CN Medium</vt:lpstr>
      <vt:lpstr>思源黑体 CN Normal</vt:lpstr>
      <vt:lpstr>思源黑体 CN Regular</vt:lpstr>
      <vt:lpstr>方正宝黑体 简 Light</vt:lpstr>
      <vt:lpstr>方正宝黑体 简 Medium</vt:lpstr>
      <vt:lpstr>兰米黑体</vt:lpstr>
      <vt:lpstr>方正大黑体_GBK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木栖鸟</cp:lastModifiedBy>
  <cp:revision>365</cp:revision>
  <dcterms:created xsi:type="dcterms:W3CDTF">2019-06-19T02:08:00Z</dcterms:created>
  <dcterms:modified xsi:type="dcterms:W3CDTF">2026-01-19T06:46:43Z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D8B46F6FE3D74086941D7E5811AED2D9_13</vt:lpwstr>
  </property>
</Properties>
</file>