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00" r:id="rId3"/>
    <p:sldId id="257" r:id="rId4"/>
    <p:sldId id="838" r:id="rId5"/>
    <p:sldId id="887" r:id="rId6"/>
    <p:sldId id="1025" r:id="rId8"/>
    <p:sldId id="1031" r:id="rId9"/>
    <p:sldId id="1029" r:id="rId10"/>
    <p:sldId id="1008" r:id="rId11"/>
    <p:sldId id="1009" r:id="rId12"/>
    <p:sldId id="1019" r:id="rId13"/>
    <p:sldId id="1020" r:id="rId14"/>
    <p:sldId id="1021" r:id="rId15"/>
    <p:sldId id="1022" r:id="rId16"/>
    <p:sldId id="1024" r:id="rId17"/>
    <p:sldId id="1030" r:id="rId18"/>
    <p:sldId id="1016" r:id="rId19"/>
    <p:sldId id="812" r:id="rId20"/>
    <p:sldId id="263" r:id="rId21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615E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68"/>
        <p:guide pos="381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96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1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tags" Target="../tags/tag72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7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0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3.xml"/><Relationship Id="rId3" Type="http://schemas.openxmlformats.org/officeDocument/2006/relationships/image" Target="../media/image25.png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6.xml"/><Relationship Id="rId3" Type="http://schemas.openxmlformats.org/officeDocument/2006/relationships/image" Target="../media/image26.png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8.xml"/><Relationship Id="rId2" Type="http://schemas.openxmlformats.org/officeDocument/2006/relationships/image" Target="../media/image27.png"/><Relationship Id="rId1" Type="http://schemas.openxmlformats.org/officeDocument/2006/relationships/tags" Target="../tags/tag87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90.xml"/><Relationship Id="rId2" Type="http://schemas.openxmlformats.org/officeDocument/2006/relationships/image" Target="../media/image28.png"/><Relationship Id="rId1" Type="http://schemas.openxmlformats.org/officeDocument/2006/relationships/tags" Target="../tags/tag89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95.xml"/><Relationship Id="rId5" Type="http://schemas.openxmlformats.org/officeDocument/2006/relationships/image" Target="../media/image2.png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3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5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image" Target="../media/image14.png"/><Relationship Id="rId7" Type="http://schemas.openxmlformats.org/officeDocument/2006/relationships/tags" Target="../tags/tag6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1" Type="http://schemas.openxmlformats.org/officeDocument/2006/relationships/notesSlide" Target="../notesSlides/notesSlide4.xml"/><Relationship Id="rId10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6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7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335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竞价战法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缩量龙低吸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990" y="2016760"/>
            <a:ext cx="4493895" cy="4485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430" y="2016760"/>
            <a:ext cx="4813935" cy="4485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2132965" y="903605"/>
            <a:ext cx="89763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核心逻辑：</a:t>
            </a:r>
            <a:r>
              <a:rPr lang="zh-CN" altLang="en-US"/>
              <a:t>上一个交易日放量分歧涨停，随后缩量弱转强（高开秒板或</a:t>
            </a:r>
            <a:r>
              <a:rPr lang="en-US" altLang="zh-CN"/>
              <a:t>T</a:t>
            </a:r>
            <a:r>
              <a:rPr lang="zh-CN" altLang="en-US"/>
              <a:t>字板），让场外资金形成</a:t>
            </a:r>
            <a:r>
              <a:rPr lang="en-US" altLang="zh-CN"/>
              <a:t>“</a:t>
            </a:r>
            <a:r>
              <a:rPr lang="zh-CN" altLang="en-US"/>
              <a:t>想买买不到</a:t>
            </a:r>
            <a:r>
              <a:rPr lang="en-US" altLang="zh-CN"/>
              <a:t>”</a:t>
            </a:r>
            <a:r>
              <a:rPr lang="zh-CN" altLang="en-US"/>
              <a:t>的踏空焦虑。那么弱转强的</a:t>
            </a:r>
            <a:r>
              <a:rPr lang="zh-CN" altLang="en-US" b="1">
                <a:solidFill>
                  <a:srgbClr val="FF0000"/>
                </a:solidFill>
              </a:rPr>
              <a:t>缩量板</a:t>
            </a:r>
            <a:r>
              <a:rPr lang="en-US" altLang="zh-CN" b="1">
                <a:solidFill>
                  <a:srgbClr val="FF0000"/>
                </a:solidFill>
              </a:rPr>
              <a:t>/T</a:t>
            </a:r>
            <a:r>
              <a:rPr lang="zh-CN" altLang="en-US" b="1">
                <a:solidFill>
                  <a:srgbClr val="FF0000"/>
                </a:solidFill>
              </a:rPr>
              <a:t>字板（缩量板第二天可以低开，但</a:t>
            </a:r>
            <a:r>
              <a:rPr lang="en-US" altLang="zh-CN" b="1">
                <a:solidFill>
                  <a:srgbClr val="FF0000"/>
                </a:solidFill>
              </a:rPr>
              <a:t>T</a:t>
            </a:r>
            <a:r>
              <a:rPr lang="zh-CN" altLang="en-US" b="1">
                <a:solidFill>
                  <a:srgbClr val="FF0000"/>
                </a:solidFill>
              </a:rPr>
              <a:t>字板第二天一定要高开）</a:t>
            </a:r>
            <a:r>
              <a:rPr lang="zh-CN" altLang="en-US"/>
              <a:t>次日如果急跌下杀，就容易出现抄底性买盘</a:t>
            </a:r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战法逻辑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选股条件</a:t>
            </a:r>
            <a:r>
              <a:rPr lang="en-US" altLang="zh-CN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-</a:t>
            </a:r>
            <a:r>
              <a:rPr lang="zh-CN" altLang="en-US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题材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02865" y="1111250"/>
            <a:ext cx="789368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核心前提：</a:t>
            </a:r>
            <a:r>
              <a:rPr lang="zh-CN"/>
              <a:t>具备足够的人气和辨识度（题材强度与稀缺性）</a:t>
            </a:r>
            <a:endParaRPr lang="zh-CN"/>
          </a:p>
          <a:p>
            <a:endParaRPr lang="zh-CN"/>
          </a:p>
          <a:p>
            <a:r>
              <a:rPr lang="zh-CN"/>
              <a:t>题材强度：近期起码爆发过一次涨停潮，板块流动资金连续翻红</a:t>
            </a:r>
            <a:endParaRPr lang="zh-CN"/>
          </a:p>
          <a:p>
            <a:r>
              <a:rPr lang="zh-CN"/>
              <a:t>稀缺性：</a:t>
            </a:r>
            <a:r>
              <a:rPr lang="zh-CN" b="1">
                <a:solidFill>
                  <a:srgbClr val="FF0000"/>
                </a:solidFill>
              </a:rPr>
              <a:t>同身位连板个股数量在</a:t>
            </a:r>
            <a:r>
              <a:rPr lang="en-US" altLang="zh-CN" b="1">
                <a:solidFill>
                  <a:srgbClr val="FF0000"/>
                </a:solidFill>
              </a:rPr>
              <a:t>5</a:t>
            </a:r>
            <a:r>
              <a:rPr lang="zh-CN" altLang="en-US" b="1">
                <a:solidFill>
                  <a:srgbClr val="FF0000"/>
                </a:solidFill>
              </a:rPr>
              <a:t>只以内</a:t>
            </a:r>
            <a:r>
              <a:rPr lang="en-US" altLang="zh-CN"/>
              <a:t> </a:t>
            </a:r>
            <a:r>
              <a:rPr lang="zh-CN" altLang="en-US"/>
              <a:t>（最好在</a:t>
            </a:r>
            <a:r>
              <a:rPr lang="en-US" altLang="zh-CN"/>
              <a:t>3</a:t>
            </a:r>
            <a:r>
              <a:rPr lang="zh-CN" altLang="en-US"/>
              <a:t>只以内）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65" y="2720975"/>
            <a:ext cx="4514850" cy="2895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3755" y="2814320"/>
            <a:ext cx="5205730" cy="25850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选股条件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43430" y="1164590"/>
            <a:ext cx="78936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买点（标准）：</a:t>
            </a:r>
            <a:r>
              <a:rPr lang="zh-CN"/>
              <a:t>小高开</a:t>
            </a:r>
            <a:r>
              <a:rPr lang="en-US" altLang="zh-CN"/>
              <a:t>2%</a:t>
            </a:r>
            <a:r>
              <a:rPr lang="zh-CN" altLang="en-US"/>
              <a:t>左右急跌下探缺口支撑</a:t>
            </a:r>
            <a:endParaRPr lang="zh-CN"/>
          </a:p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55" y="1809750"/>
            <a:ext cx="5363845" cy="4686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845" y="1809750"/>
            <a:ext cx="5528310" cy="46863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36875" y="831850"/>
            <a:ext cx="69215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大长腿次日弱转强（缩量涨停最强，仅实体新高稍弱），</a:t>
            </a:r>
            <a:r>
              <a:rPr lang="zh-CN" altLang="en-US" b="1">
                <a:solidFill>
                  <a:srgbClr val="FF0000"/>
                </a:solidFill>
              </a:rPr>
              <a:t>再次爆量分歧或断板为减仓</a:t>
            </a:r>
            <a:r>
              <a:rPr lang="en-US" altLang="zh-CN" b="1">
                <a:solidFill>
                  <a:srgbClr val="FF0000"/>
                </a:solidFill>
              </a:rPr>
              <a:t>/</a:t>
            </a:r>
            <a:r>
              <a:rPr lang="zh-CN" altLang="en-US" b="1">
                <a:solidFill>
                  <a:srgbClr val="FF0000"/>
                </a:solidFill>
              </a:rPr>
              <a:t>止盈卖点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205" y="1607820"/>
            <a:ext cx="5959475" cy="46304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515" y="1390015"/>
            <a:ext cx="6534150" cy="49441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3181350" y="889635"/>
            <a:ext cx="6252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大长腿次日低开低走未能弱转强，分时反抽均为离场节点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855" y="1071245"/>
            <a:ext cx="9314180" cy="52393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2223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05" y="934085"/>
            <a:ext cx="7543800" cy="54819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265795" y="1571625"/>
            <a:ext cx="3068320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solidFill>
                  <a:schemeClr val="tx1"/>
                </a:solidFill>
              </a:rPr>
              <a:t>10</a:t>
            </a:r>
            <a:r>
              <a:rPr lang="zh-CN" altLang="en-US">
                <a:solidFill>
                  <a:schemeClr val="tx1"/>
                </a:solidFill>
              </a:rPr>
              <a:t>月</a:t>
            </a:r>
            <a:r>
              <a:rPr lang="en-US" altLang="zh-CN">
                <a:solidFill>
                  <a:schemeClr val="tx1"/>
                </a:solidFill>
              </a:rPr>
              <a:t>23</a:t>
            </a:r>
            <a:r>
              <a:rPr lang="zh-CN" altLang="en-US">
                <a:solidFill>
                  <a:schemeClr val="tx1"/>
                </a:solidFill>
              </a:rPr>
              <a:t>日盘后内参发布存储概念股</a:t>
            </a:r>
            <a:r>
              <a:rPr lang="zh-CN" altLang="en-US" b="1">
                <a:solidFill>
                  <a:srgbClr val="FF0000"/>
                </a:solidFill>
              </a:rPr>
              <a:t>江波龙</a:t>
            </a:r>
            <a:r>
              <a:rPr lang="zh-CN" altLang="en-US">
                <a:solidFill>
                  <a:schemeClr val="tx1"/>
                </a:solidFill>
              </a:rPr>
              <a:t>，发布后</a:t>
            </a:r>
            <a:r>
              <a:rPr lang="en-US" altLang="zh-CN" b="1">
                <a:solidFill>
                  <a:srgbClr val="FF0000"/>
                </a:solidFill>
              </a:rPr>
              <a:t>5</a:t>
            </a:r>
            <a:r>
              <a:rPr lang="zh-CN" altLang="en-US" b="1">
                <a:solidFill>
                  <a:srgbClr val="FF0000"/>
                </a:solidFill>
              </a:rPr>
              <a:t>天最大涨幅超</a:t>
            </a:r>
            <a:r>
              <a:rPr lang="en-US" altLang="zh-CN" b="1">
                <a:solidFill>
                  <a:srgbClr val="FF0000"/>
                </a:solidFill>
              </a:rPr>
              <a:t>50%</a:t>
            </a:r>
            <a:r>
              <a:rPr lang="zh-CN" altLang="en-US">
                <a:solidFill>
                  <a:schemeClr val="tx1"/>
                </a:solidFill>
              </a:rPr>
              <a:t>！</a:t>
            </a:r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  <a:p>
            <a:r>
              <a:rPr lang="en-US" altLang="zh-CN">
                <a:solidFill>
                  <a:schemeClr val="tx1"/>
                </a:solidFill>
              </a:rPr>
              <a:t>10</a:t>
            </a:r>
            <a:r>
              <a:rPr lang="zh-CN" altLang="en-US">
                <a:solidFill>
                  <a:schemeClr val="tx1"/>
                </a:solidFill>
              </a:rPr>
              <a:t>月</a:t>
            </a:r>
            <a:r>
              <a:rPr lang="en-US" altLang="zh-CN">
                <a:solidFill>
                  <a:schemeClr val="tx1"/>
                </a:solidFill>
              </a:rPr>
              <a:t>29</a:t>
            </a:r>
            <a:r>
              <a:rPr lang="zh-CN" altLang="en-US">
                <a:solidFill>
                  <a:schemeClr val="tx1"/>
                </a:solidFill>
              </a:rPr>
              <a:t>日盘后内参发布福建概念股</a:t>
            </a:r>
            <a:r>
              <a:rPr lang="zh-CN" altLang="en-US" b="1">
                <a:solidFill>
                  <a:srgbClr val="FF0000"/>
                </a:solidFill>
              </a:rPr>
              <a:t>海峡创新</a:t>
            </a:r>
            <a:r>
              <a:rPr lang="zh-CN" altLang="en-US">
                <a:solidFill>
                  <a:schemeClr val="tx1"/>
                </a:solidFill>
              </a:rPr>
              <a:t>，</a:t>
            </a:r>
            <a:r>
              <a:rPr lang="zh-CN" altLang="en-US" b="1">
                <a:solidFill>
                  <a:srgbClr val="FF0000"/>
                </a:solidFill>
              </a:rPr>
              <a:t>发布后</a:t>
            </a:r>
            <a:r>
              <a:rPr lang="en-US" altLang="zh-CN" b="1">
                <a:solidFill>
                  <a:srgbClr val="FF0000"/>
                </a:solidFill>
              </a:rPr>
              <a:t>5</a:t>
            </a:r>
            <a:r>
              <a:rPr lang="zh-CN" altLang="en-US" b="1">
                <a:solidFill>
                  <a:srgbClr val="FF0000"/>
                </a:solidFill>
              </a:rPr>
              <a:t>天最大涨幅超</a:t>
            </a:r>
            <a:r>
              <a:rPr lang="en-US" altLang="zh-CN" b="1">
                <a:solidFill>
                  <a:srgbClr val="FF0000"/>
                </a:solidFill>
              </a:rPr>
              <a:t>50%</a:t>
            </a:r>
            <a:r>
              <a:rPr lang="zh-CN" altLang="en-US">
                <a:solidFill>
                  <a:schemeClr val="tx1"/>
                </a:solidFill>
              </a:rPr>
              <a:t>！</a:t>
            </a:r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  <a:p>
            <a:r>
              <a:rPr lang="en-US" altLang="zh-CN">
                <a:solidFill>
                  <a:schemeClr val="tx1"/>
                </a:solidFill>
              </a:rPr>
              <a:t>11</a:t>
            </a:r>
            <a:r>
              <a:rPr lang="zh-CN" altLang="en-US">
                <a:solidFill>
                  <a:schemeClr val="tx1"/>
                </a:solidFill>
              </a:rPr>
              <a:t>月</a:t>
            </a:r>
            <a:r>
              <a:rPr lang="en-US" altLang="zh-CN">
                <a:solidFill>
                  <a:schemeClr val="tx1"/>
                </a:solidFill>
              </a:rPr>
              <a:t>4</a:t>
            </a:r>
            <a:r>
              <a:rPr lang="zh-CN" altLang="en-US">
                <a:solidFill>
                  <a:schemeClr val="tx1"/>
                </a:solidFill>
              </a:rPr>
              <a:t>日盘后内参发布锂电池概念股</a:t>
            </a:r>
            <a:r>
              <a:rPr lang="zh-CN" altLang="en-US" b="1">
                <a:solidFill>
                  <a:srgbClr val="FF0000"/>
                </a:solidFill>
              </a:rPr>
              <a:t>华盛锂电</a:t>
            </a:r>
            <a:r>
              <a:rPr lang="zh-CN" altLang="en-US">
                <a:solidFill>
                  <a:schemeClr val="tx1"/>
                </a:solidFill>
              </a:rPr>
              <a:t>，发布后</a:t>
            </a:r>
            <a:r>
              <a:rPr lang="en-US" altLang="zh-CN" b="1">
                <a:solidFill>
                  <a:srgbClr val="FF0000"/>
                </a:solidFill>
              </a:rPr>
              <a:t>5</a:t>
            </a:r>
            <a:r>
              <a:rPr lang="zh-CN" altLang="en-US" b="1">
                <a:solidFill>
                  <a:srgbClr val="FF0000"/>
                </a:solidFill>
              </a:rPr>
              <a:t>天内最大涨幅超</a:t>
            </a:r>
            <a:r>
              <a:rPr lang="en-US" altLang="zh-CN" b="1">
                <a:solidFill>
                  <a:srgbClr val="FF0000"/>
                </a:solidFill>
              </a:rPr>
              <a:t>50%</a:t>
            </a:r>
            <a:r>
              <a:rPr lang="zh-CN" altLang="en-US">
                <a:solidFill>
                  <a:schemeClr val="tx1"/>
                </a:solidFill>
              </a:rPr>
              <a:t>！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573135" y="5185410"/>
            <a:ext cx="24536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00"/>
              <a:t>（以上为特定条件、特定时间区间下的部分案例展示，不代表普遍现象，个股历史涨幅不预示其未来表现，过往收益亦不代表未来收益承诺。市场有风险，投资需谨慎！）</a:t>
            </a:r>
            <a:endParaRPr lang="zh-CN" altLang="en-US" sz="900"/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6525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7001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03645" y="374459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65145" y="4786630"/>
            <a:ext cx="6237713" cy="1546225"/>
            <a:chOff x="4791" y="7208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208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4408805" y="4293870"/>
            <a:ext cx="3985895" cy="3987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基金执业编号：</a:t>
            </a:r>
            <a:r>
              <a: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A20250706000187</a:t>
            </a:r>
            <a:endParaRPr lang="en-US" altLang="zh-CN" sz="2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544310" y="3699510"/>
            <a:ext cx="4790440" cy="24790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平均股价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弱势金叉，短线上攻和中线上攻处在较高区域，流动资金连续翻绿，可能出现权重补跌，需要等待短线上攻重新回落到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10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附近</a:t>
            </a:r>
            <a:endParaRPr lang="zh-CN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/>
          </a:p>
          <a:p>
            <a:r>
              <a:rPr lang="zh-CN" altLang="en-US"/>
              <a:t>仓位控制在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3-5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成仓左右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/>
          </a:p>
          <a:p>
            <a:r>
              <a:rPr lang="zh-CN" altLang="en-US">
                <a:sym typeface="+mn-ea"/>
              </a:rPr>
              <a:t>以趋势大票（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AI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硬件、存储、固态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储能，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2-3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成</a:t>
            </a:r>
            <a:r>
              <a:rPr lang="zh-CN" altLang="en-US">
                <a:sym typeface="+mn-ea"/>
              </a:rPr>
              <a:t>）</a:t>
            </a:r>
            <a:r>
              <a:rPr lang="en-US" altLang="zh-CN">
                <a:sym typeface="+mn-ea"/>
              </a:rPr>
              <a:t>+ </a:t>
            </a:r>
            <a:r>
              <a:rPr lang="zh-CN" altLang="en-US">
                <a:sym typeface="+mn-ea"/>
              </a:rPr>
              <a:t>短线</a:t>
            </a:r>
            <a:r>
              <a:rPr lang="zh-CN" altLang="en-US">
                <a:sym typeface="+mn-ea"/>
              </a:rPr>
              <a:t>题材（</a:t>
            </a:r>
            <a:r>
              <a:rPr lang="en-US" altLang="zh-CN">
                <a:sym typeface="+mn-ea"/>
              </a:rPr>
              <a:t>2-3</a:t>
            </a:r>
            <a:r>
              <a:rPr lang="zh-CN" altLang="en-US">
                <a:sym typeface="+mn-ea"/>
              </a:rPr>
              <a:t>成）的组合拳布局为主</a:t>
            </a:r>
            <a:endParaRPr lang="zh-CN" altLang="en-US"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340" y="1144270"/>
            <a:ext cx="4846955" cy="52736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4510" y="1355090"/>
            <a:ext cx="3769360" cy="189293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2026920" y="1689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涨停家数前五或多次上榜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7990840" y="1689735"/>
            <a:ext cx="30079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日主力净买额排名前五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135" y="2407285"/>
            <a:ext cx="6353175" cy="35902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rcRect t="2475"/>
          <a:stretch>
            <a:fillRect/>
          </a:stretch>
        </p:blipFill>
        <p:spPr>
          <a:xfrm>
            <a:off x="7043420" y="2750185"/>
            <a:ext cx="4582160" cy="23272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5445" y="946150"/>
            <a:ext cx="7492365" cy="55302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78740" y="651954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5845" y="5002530"/>
            <a:ext cx="1601470" cy="135255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376285" y="5185410"/>
            <a:ext cx="1457960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00"/>
              <a:t>（以上为特定条件、特定时间区间下的部分案例展示，不代表普遍现象，个股历史涨幅不预示其未来表现，过往收益亦不代表未来收益承诺。市场有风险，投资需谨慎！）</a:t>
            </a:r>
            <a:endParaRPr lang="zh-CN" altLang="en-US" sz="9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445" y="4271010"/>
            <a:ext cx="4958715" cy="22053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1315" y="1148715"/>
            <a:ext cx="4091940" cy="360870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7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把握趋势板块的起爆点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445" y="3175635"/>
            <a:ext cx="4958715" cy="10953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9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127000" y="655764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情绪转强：博弈弱转强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2375" y="1691640"/>
            <a:ext cx="4895850" cy="40970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2565" y="1691640"/>
            <a:ext cx="4559935" cy="41306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127000" y="655764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情绪转弱：博弈分歧大长腿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825" y="1092200"/>
            <a:ext cx="5023485" cy="51441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2385" y="1095375"/>
            <a:ext cx="4773930" cy="51409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DIAGRAM_VIRTUALLY_FRAME" val="{&quot;height&quot;:68.5,&quot;left&quot;:224.1,&quot;top&quot;:304.85,&quot;width&quot;:549.05}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DIAGRAM_VIRTUALLY_FRAME" val="{&quot;height&quot;:291.6,&quot;left&quot;:43.9,&quot;top&quot;:133,&quot;width&quot;:890.45}"/>
</p:tagLst>
</file>

<file path=ppt/tags/tag57.xml><?xml version="1.0" encoding="utf-8"?>
<p:tagLst xmlns:p="http://schemas.openxmlformats.org/presentationml/2006/main">
  <p:tag name="KSO_WM_DIAGRAM_VIRTUALLY_FRAME" val="{&quot;height&quot;:291.6,&quot;left&quot;:43.9,&quot;top&quot;:133,&quot;width&quot;:890.45}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6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1970</Words>
  <Application>WPS 演示</Application>
  <PresentationFormat>宽屏</PresentationFormat>
  <Paragraphs>140</Paragraphs>
  <Slides>18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4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思源黑体 CN Regular</vt:lpstr>
      <vt:lpstr>微软雅黑</vt:lpstr>
      <vt:lpstr>Arial Unicode MS</vt:lpstr>
      <vt:lpstr>Calibri</vt:lpstr>
      <vt:lpstr>汉仪雅酷黑简</vt:lpstr>
      <vt:lpstr>方正宝黑体 简 Medium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木栖鸟</cp:lastModifiedBy>
  <cp:revision>333</cp:revision>
  <dcterms:created xsi:type="dcterms:W3CDTF">2019-06-19T02:08:00Z</dcterms:created>
  <dcterms:modified xsi:type="dcterms:W3CDTF">2025-11-07T06:49:52Z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3DC54A9D40784A3BB78ED5B7DA6B6065_13</vt:lpwstr>
  </property>
</Properties>
</file>