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1" r:id="rId9"/>
    <p:sldId id="1033" r:id="rId10"/>
    <p:sldId id="1009" r:id="rId11"/>
    <p:sldId id="1019" r:id="rId12"/>
    <p:sldId id="1020" r:id="rId13"/>
    <p:sldId id="1022" r:id="rId14"/>
    <p:sldId id="1021" r:id="rId15"/>
    <p:sldId id="1024" r:id="rId16"/>
    <p:sldId id="1016" r:id="rId17"/>
    <p:sldId id="812" r:id="rId18"/>
    <p:sldId id="1032" r:id="rId19"/>
    <p:sldId id="263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68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9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0.xml"/><Relationship Id="rId3" Type="http://schemas.openxmlformats.org/officeDocument/2006/relationships/image" Target="../media/image15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7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0.xml"/><Relationship Id="rId4" Type="http://schemas.openxmlformats.org/officeDocument/2006/relationships/image" Target="../media/image22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2.xml"/><Relationship Id="rId2" Type="http://schemas.openxmlformats.org/officeDocument/2006/relationships/image" Target="../media/image23.png"/><Relationship Id="rId1" Type="http://schemas.openxmlformats.org/officeDocument/2006/relationships/tags" Target="../tags/tag8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4.xml"/><Relationship Id="rId2" Type="http://schemas.openxmlformats.org/officeDocument/2006/relationships/image" Target="../media/image24.png"/><Relationship Id="rId1" Type="http://schemas.openxmlformats.org/officeDocument/2006/relationships/tags" Target="../tags/tag8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6.xml"/><Relationship Id="rId2" Type="http://schemas.openxmlformats.org/officeDocument/2006/relationships/image" Target="../media/image25.png"/><Relationship Id="rId1" Type="http://schemas.openxmlformats.org/officeDocument/2006/relationships/tags" Target="../tags/tag85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1.xml"/><Relationship Id="rId5" Type="http://schemas.openxmlformats.org/officeDocument/2006/relationships/image" Target="../media/image2.png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低吸策略简介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15" y="2647315"/>
            <a:ext cx="10496550" cy="3371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1059180" y="1113790"/>
            <a:ext cx="102184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solidFill>
                  <a:srgbClr val="FF0000"/>
                </a:solidFill>
              </a:rPr>
              <a:t>通过</a:t>
            </a:r>
            <a:r>
              <a:rPr lang="en-US" altLang="zh-CN">
                <a:solidFill>
                  <a:srgbClr val="FF0000"/>
                </a:solidFill>
              </a:rPr>
              <a:t>AI</a:t>
            </a:r>
            <a:r>
              <a:rPr lang="zh-CN">
                <a:solidFill>
                  <a:srgbClr val="FF0000"/>
                </a:solidFill>
              </a:rPr>
              <a:t>量化策略，早盘</a:t>
            </a:r>
            <a:r>
              <a:rPr lang="en-US" altLang="zh-CN">
                <a:solidFill>
                  <a:srgbClr val="FF0000"/>
                </a:solidFill>
              </a:rPr>
              <a:t>9:25</a:t>
            </a:r>
            <a:r>
              <a:rPr lang="zh-CN" altLang="en-US">
                <a:solidFill>
                  <a:srgbClr val="FF0000"/>
                </a:solidFill>
              </a:rPr>
              <a:t>竞价结束后筛选符合游资、量化审美的潜力低开个股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优点：</a:t>
            </a:r>
            <a:r>
              <a:rPr lang="en-US" altLang="zh-CN">
                <a:solidFill>
                  <a:srgbClr val="F92BDE"/>
                </a:solidFill>
              </a:rPr>
              <a:t>‌1.</a:t>
            </a:r>
            <a:r>
              <a:rPr lang="zh-CN">
                <a:solidFill>
                  <a:srgbClr val="F92BDE"/>
                </a:solidFill>
              </a:rPr>
              <a:t>筛选速度快</a:t>
            </a:r>
            <a:r>
              <a:rPr lang="zh-CN" altLang="en-US">
                <a:solidFill>
                  <a:srgbClr val="F92BDE"/>
                </a:solidFill>
              </a:rPr>
              <a:t>：</a:t>
            </a:r>
            <a:r>
              <a:rPr lang="zh-CN" altLang="en-US"/>
              <a:t>竞价结束马上刷新股池策略，快速将</a:t>
            </a:r>
            <a:r>
              <a:rPr lang="en-US" altLang="zh-CN"/>
              <a:t>5000</a:t>
            </a:r>
            <a:r>
              <a:rPr lang="zh-CN" altLang="en-US"/>
              <a:t>多家上市公司缩减到个位数的池子</a:t>
            </a:r>
            <a:endParaRPr lang="zh-CN" altLang="en-US"/>
          </a:p>
          <a:p>
            <a:r>
              <a:rPr lang="en-US">
                <a:solidFill>
                  <a:srgbClr val="F92BDE"/>
                </a:solidFill>
              </a:rPr>
              <a:t>           2.</a:t>
            </a:r>
            <a:r>
              <a:rPr lang="zh-CN" altLang="en-US">
                <a:solidFill>
                  <a:srgbClr val="F92BDE"/>
                </a:solidFill>
              </a:rPr>
              <a:t>量化多因子选股，排除主观干预</a:t>
            </a:r>
            <a:r>
              <a:rPr lang="zh-CN" altLang="en-US">
                <a:solidFill>
                  <a:srgbClr val="F92BDE"/>
                </a:solidFill>
              </a:rPr>
              <a:t>：</a:t>
            </a:r>
            <a:r>
              <a:rPr lang="zh-CN" altLang="en-US"/>
              <a:t>通过大模型筛选，排除人工主观选股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策略适用环境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55" y="1509395"/>
            <a:ext cx="7091680" cy="3838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1452245"/>
            <a:ext cx="4344035" cy="40722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2467610" y="5834380"/>
            <a:ext cx="8634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①出现情绪冰点</a:t>
            </a:r>
            <a:r>
              <a:rPr lang="zh-CN" altLang="en-US"/>
              <a:t>（涨停家数处在近期相对低点或两个以上交易日明显下降）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②冰点次日惯性恐慌</a:t>
            </a:r>
            <a:r>
              <a:rPr lang="zh-CN" altLang="en-US"/>
              <a:t>（竞价超</a:t>
            </a:r>
            <a:r>
              <a:rPr lang="en-US" altLang="zh-CN"/>
              <a:t>3000</a:t>
            </a:r>
            <a:r>
              <a:rPr lang="zh-CN" altLang="en-US"/>
              <a:t>只个股翻绿），可以寻找竞价低吸机会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44005" y="2795905"/>
            <a:ext cx="52736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处在上升通道，主力净买额红肥绿瘦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前一天为阴线或倒锤头阳线（上影线不能太长）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3.</a:t>
            </a:r>
            <a:r>
              <a:rPr lang="zh-CN" altLang="en-US"/>
              <a:t>开盘价附近有均线或辅助线支撑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4.</a:t>
            </a:r>
            <a:r>
              <a:rPr lang="zh-CN" altLang="en-US"/>
              <a:t>排除跌停或实体大阴线次日的竞价低吸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710680" y="19767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买阴不买阳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45" y="1276350"/>
            <a:ext cx="2619375" cy="2152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437515" y="1404620"/>
            <a:ext cx="20066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前一天为阴线，且开盘价在支撑位（</a:t>
            </a:r>
            <a:r>
              <a:rPr lang="en-US" altLang="zh-CN" sz="1400" b="1">
                <a:solidFill>
                  <a:srgbClr val="FF0000"/>
                </a:solidFill>
              </a:rPr>
              <a:t>10</a:t>
            </a:r>
            <a:r>
              <a:rPr lang="zh-CN" altLang="en-US" sz="1400" b="1">
                <a:solidFill>
                  <a:srgbClr val="FF0000"/>
                </a:solidFill>
              </a:rPr>
              <a:t>日均线）附近，符合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45" y="3662045"/>
            <a:ext cx="2619375" cy="2409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880" y="1276350"/>
            <a:ext cx="2562860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3357880" y="1531620"/>
            <a:ext cx="137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前一天为</a:t>
            </a:r>
            <a:r>
              <a:rPr lang="zh-CN" sz="1400" b="1">
                <a:solidFill>
                  <a:srgbClr val="FF0000"/>
                </a:solidFill>
              </a:rPr>
              <a:t>阳线，</a:t>
            </a:r>
            <a:endParaRPr lang="zh-CN" sz="1400" b="1">
              <a:solidFill>
                <a:srgbClr val="FF0000"/>
              </a:solidFill>
            </a:endParaRPr>
          </a:p>
          <a:p>
            <a:r>
              <a:rPr lang="zh-CN" sz="1400" b="1">
                <a:solidFill>
                  <a:srgbClr val="FF0000"/>
                </a:solidFill>
              </a:rPr>
              <a:t>不符合</a:t>
            </a:r>
            <a:endParaRPr lang="zh-CN" sz="1400" b="1"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880" y="3662045"/>
            <a:ext cx="2563495" cy="2409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文本框 15"/>
          <p:cNvSpPr txBox="1"/>
          <p:nvPr/>
        </p:nvSpPr>
        <p:spPr>
          <a:xfrm>
            <a:off x="3484880" y="3839845"/>
            <a:ext cx="137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前一天上影线过长，不符合</a:t>
            </a:r>
            <a:endParaRPr lang="zh-CN" sz="14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7515" y="1404620"/>
            <a:ext cx="20066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前一天为阴线，且开盘价在支撑位（</a:t>
            </a:r>
            <a:r>
              <a:rPr lang="en-US" altLang="zh-CN" sz="1400" b="1">
                <a:solidFill>
                  <a:srgbClr val="FF0000"/>
                </a:solidFill>
              </a:rPr>
              <a:t>10</a:t>
            </a:r>
            <a:r>
              <a:rPr lang="zh-CN" altLang="en-US" sz="1400" b="1">
                <a:solidFill>
                  <a:srgbClr val="FF0000"/>
                </a:solidFill>
              </a:rPr>
              <a:t>日均线）附近，符合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45" y="3662045"/>
            <a:ext cx="2619375" cy="2409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880" y="1276350"/>
            <a:ext cx="2562860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实战案例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285750" y="1951990"/>
          <a:ext cx="5391150" cy="3129280"/>
        </p:xfrm>
        <a:graphic>
          <a:graphicData uri="http://schemas.openxmlformats.org/drawingml/2006/table">
            <a:tbl>
              <a:tblPr/>
              <a:tblGrid>
                <a:gridCol w="626745"/>
                <a:gridCol w="2841625"/>
                <a:gridCol w="1304925"/>
                <a:gridCol w="617855"/>
              </a:tblGrid>
              <a:tr h="447040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冰点节点</a:t>
                      </a:r>
                      <a:endParaRPr lang="zh-CN" altLang="en-US" sz="1100" b="1" i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冰点类型</a:t>
                      </a:r>
                      <a:endParaRPr lang="zh-CN" altLang="en-US" sz="1100" b="1" i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次日竞价绿盘家数</a:t>
                      </a:r>
                      <a:endParaRPr lang="zh-CN" altLang="en-US" sz="1100" b="1" i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是否符合</a:t>
                      </a:r>
                      <a:endParaRPr lang="zh-CN" altLang="en-US" sz="1100" b="1" i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</a:tr>
              <a:tr h="44704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涨停家数两个以上交易日明显下降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+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阶段低点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1705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否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涨停家数两个以上交易日明显下降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+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阶段低点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否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涨停家数两个以上交易日明显下降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3130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是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涨停家数两个以上交易日明显下降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2937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是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涨停家数两个以上交易日明显下降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+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阶段低点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1557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否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涨停家数两个以上交易日明显下降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2320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否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575" y="1030605"/>
            <a:ext cx="4765675" cy="4714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20395" y="5872480"/>
            <a:ext cx="47212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</a:t>
            </a:r>
            <a:r>
              <a:rPr lang="zh-CN" altLang="en-US"/>
              <a:t>寻找情绪冰点，留意冰点次日是惯性恐慌（</a:t>
            </a:r>
            <a:r>
              <a:rPr lang="zh-CN" altLang="en-US" b="1">
                <a:solidFill>
                  <a:srgbClr val="FF0000"/>
                </a:solidFill>
              </a:rPr>
              <a:t>竞价绿盘家数</a:t>
            </a:r>
            <a:r>
              <a:rPr lang="en-US" altLang="zh-CN" b="1">
                <a:solidFill>
                  <a:srgbClr val="FF0000"/>
                </a:solidFill>
              </a:rPr>
              <a:t>3000</a:t>
            </a:r>
            <a:r>
              <a:rPr lang="zh-CN" altLang="en-US" b="1">
                <a:solidFill>
                  <a:srgbClr val="FF0000"/>
                </a:solidFill>
              </a:rPr>
              <a:t>家以上</a:t>
            </a:r>
            <a:r>
              <a:rPr lang="zh-CN" altLang="en-US"/>
              <a:t>）还是抢修复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634480" y="587248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符合情绪要求的竞价节点，通过竞价狙击</a:t>
            </a:r>
            <a:r>
              <a:rPr lang="en-US" altLang="zh-CN"/>
              <a:t>-</a:t>
            </a:r>
            <a:r>
              <a:rPr lang="zh-CN" altLang="en-US"/>
              <a:t>低吸策略选股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8965565" y="979170"/>
            <a:ext cx="292989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11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日盘后内参发布锂电池概念股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华盛锂电</a:t>
            </a:r>
            <a:r>
              <a:rPr lang="zh-CN" altLang="en-US">
                <a:sym typeface="+mn-ea"/>
              </a:rPr>
              <a:t>，发布后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收获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20cm6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天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板，最大涨幅</a:t>
            </a:r>
            <a:r>
              <a:rPr lang="zh-CN" b="1">
                <a:solidFill>
                  <a:srgbClr val="FF0000"/>
                </a:solidFill>
                <a:sym typeface="+mn-ea"/>
              </a:rPr>
              <a:t>超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150%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zh-CN">
                <a:sym typeface="+mn-ea"/>
              </a:rPr>
              <a:t>11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日盘后内参发布消费概念股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中锐股份</a:t>
            </a:r>
            <a:r>
              <a:rPr lang="zh-CN" altLang="en-US">
                <a:sym typeface="+mn-ea"/>
              </a:rPr>
              <a:t>，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发布后</a:t>
            </a:r>
            <a:r>
              <a:rPr lang="zh-CN" b="1">
                <a:solidFill>
                  <a:srgbClr val="FF0000"/>
                </a:solidFill>
                <a:sym typeface="+mn-ea"/>
              </a:rPr>
              <a:t>两周内收获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连板涨停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sym typeface="+mn-ea"/>
              </a:rPr>
              <a:t>11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月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10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日盘后内参发布医药商业概念股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漱玉平民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，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发布后</a:t>
            </a:r>
            <a:r>
              <a:rPr lang="zh-CN" b="1">
                <a:solidFill>
                  <a:srgbClr val="FF0000"/>
                </a:solidFill>
                <a:sym typeface="+mn-ea"/>
              </a:rPr>
              <a:t>周内收获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20cm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涨停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en-US">
                <a:solidFill>
                  <a:schemeClr val="tx1"/>
                </a:solidFill>
              </a:rPr>
              <a:t>11</a:t>
            </a:r>
            <a:r>
              <a:rPr lang="zh-CN" altLang="en-US">
                <a:solidFill>
                  <a:schemeClr val="tx1"/>
                </a:solidFill>
              </a:rPr>
              <a:t>月</a:t>
            </a:r>
            <a:r>
              <a:rPr lang="en-US" altLang="zh-CN">
                <a:solidFill>
                  <a:schemeClr val="tx1"/>
                </a:solidFill>
              </a:rPr>
              <a:t>9</a:t>
            </a:r>
            <a:r>
              <a:rPr lang="zh-CN" altLang="en-US">
                <a:solidFill>
                  <a:schemeClr val="tx1"/>
                </a:solidFill>
              </a:rPr>
              <a:t>日盘后内参发布医药概念股</a:t>
            </a:r>
            <a:r>
              <a:rPr lang="zh-CN" altLang="en-US" b="1">
                <a:solidFill>
                  <a:srgbClr val="FF0000"/>
                </a:solidFill>
              </a:rPr>
              <a:t>众生药业</a:t>
            </a:r>
            <a:r>
              <a:rPr lang="zh-CN" altLang="en-US">
                <a:solidFill>
                  <a:schemeClr val="tx1"/>
                </a:solidFill>
              </a:rPr>
              <a:t>，发布后</a:t>
            </a:r>
            <a:r>
              <a:rPr lang="zh-CN" b="1">
                <a:solidFill>
                  <a:srgbClr val="FF0000"/>
                </a:solidFill>
              </a:rPr>
              <a:t>周内收获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天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板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44940" y="5749925"/>
            <a:ext cx="2771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" y="847725"/>
            <a:ext cx="8787130" cy="5635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5014595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81065" y="3699510"/>
            <a:ext cx="5923280" cy="2479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平均股价死叉初期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，短线上攻和中线上攻处在较高区域，短线上攻拐头向下，流动资金连续翻绿，弱势震荡需要注意控制仓位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整体仓位控制在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3-5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锂电池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储能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光伏，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2-3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成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福建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海南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、医药、消费、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反制日本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等，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2-3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成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25" y="1003935"/>
            <a:ext cx="4537075" cy="54584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210310"/>
            <a:ext cx="4019550" cy="21050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026920" y="1689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487920" y="1689735"/>
            <a:ext cx="3007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50" y="2652395"/>
            <a:ext cx="4381500" cy="2409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350" y="2844165"/>
            <a:ext cx="47625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195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61095" y="5648325"/>
            <a:ext cx="2531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投机题材的分歧低吸博弈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75" y="1005205"/>
            <a:ext cx="4919980" cy="5431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945" y="1003935"/>
            <a:ext cx="4435475" cy="5434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0135" y="1713230"/>
            <a:ext cx="3351530" cy="34315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情绪转弱：博弈分歧大长腿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092200"/>
            <a:ext cx="5023485" cy="5144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385" y="1095375"/>
            <a:ext cx="4773930" cy="51409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竞价狙击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低吸策略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TABLE_ENDDRAG_ORIGIN_RECT" val="424*246"/>
  <p:tag name="TABLE_ENDDRAG_RECT" val="36*166*424*24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2281</Words>
  <Application>WPS 演示</Application>
  <PresentationFormat>宽屏</PresentationFormat>
  <Paragraphs>214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338</cp:revision>
  <dcterms:created xsi:type="dcterms:W3CDTF">2019-06-19T02:08:00Z</dcterms:created>
  <dcterms:modified xsi:type="dcterms:W3CDTF">2025-11-17T06:50:12Z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3767014FB8354BCE8ECA23212D097AAF_13</vt:lpwstr>
  </property>
</Properties>
</file>