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400" r:id="rId3"/>
    <p:sldId id="257" r:id="rId4"/>
    <p:sldId id="838" r:id="rId5"/>
    <p:sldId id="887" r:id="rId6"/>
    <p:sldId id="1025" r:id="rId8"/>
    <p:sldId id="1031" r:id="rId9"/>
    <p:sldId id="1033" r:id="rId10"/>
    <p:sldId id="1009" r:id="rId11"/>
    <p:sldId id="1019" r:id="rId12"/>
    <p:sldId id="1020" r:id="rId13"/>
    <p:sldId id="1022" r:id="rId14"/>
    <p:sldId id="1021" r:id="rId15"/>
    <p:sldId id="1024" r:id="rId16"/>
    <p:sldId id="1016" r:id="rId17"/>
    <p:sldId id="812" r:id="rId18"/>
    <p:sldId id="1032" r:id="rId19"/>
    <p:sldId id="263" r:id="rId20"/>
  </p:sldIdLst>
  <p:sldSz cx="12192000" cy="6858000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68" userDrawn="1">
          <p15:clr>
            <a:srgbClr val="A4A3A4"/>
          </p15:clr>
        </p15:guide>
        <p15:guide id="2" pos="383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2" clrIdx="0"/>
  <p:cmAuthor id="2" name="作者" initials="A" lastIdx="0" clrIdx="1"/>
  <p:cmAuthor id="3" name="PP" initials="P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E615E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268"/>
        <p:guide pos="3837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gs" Target="tags/tag92.xml"/><Relationship Id="rId24" Type="http://schemas.openxmlformats.org/officeDocument/2006/relationships/commentAuthors" Target="commentAuthors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7" Type="http://schemas.openxmlformats.org/officeDocument/2006/relationships/tags" Target="../tags/tag26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2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5" Type="http://schemas.openxmlformats.org/officeDocument/2006/relationships/tags" Target="../tags/tag4.xml"/><Relationship Id="rId4" Type="http://schemas.openxmlformats.org/officeDocument/2006/relationships/image" Target="../media/image2.png"/><Relationship Id="rId3" Type="http://schemas.openxmlformats.org/officeDocument/2006/relationships/tags" Target="../tags/tag3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5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9" Type="http://schemas.openxmlformats.org/officeDocument/2006/relationships/tags" Target="../tags/tag13.xml"/><Relationship Id="rId8" Type="http://schemas.openxmlformats.org/officeDocument/2006/relationships/tags" Target="../tags/tag12.xml"/><Relationship Id="rId7" Type="http://schemas.openxmlformats.org/officeDocument/2006/relationships/tags" Target="../tags/tag11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4" Type="http://schemas.openxmlformats.org/officeDocument/2006/relationships/tags" Target="../tags/tag20.xml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  <p:sp>
        <p:nvSpPr>
          <p:cNvPr id="6" name="矩形 5"/>
          <p:cNvSpPr/>
          <p:nvPr userDrawn="1"/>
        </p:nvSpPr>
        <p:spPr>
          <a:xfrm>
            <a:off x="0" y="780415"/>
            <a:ext cx="12191365" cy="6077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  <p:sp>
        <p:nvSpPr>
          <p:cNvPr id="13" name="文本框 12"/>
          <p:cNvSpPr txBox="1"/>
          <p:nvPr userDrawn="1">
            <p:custDataLst>
              <p:tags r:id="rId5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9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画板 1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tags" Target="../tags/tag4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42.xml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70.xml"/><Relationship Id="rId3" Type="http://schemas.openxmlformats.org/officeDocument/2006/relationships/image" Target="../media/image15.png"/><Relationship Id="rId2" Type="http://schemas.openxmlformats.org/officeDocument/2006/relationships/tags" Target="../tags/tag69.xml"/><Relationship Id="rId1" Type="http://schemas.openxmlformats.org/officeDocument/2006/relationships/tags" Target="../tags/tag68.xml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7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73.xml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tags" Target="../tags/tag72.xml"/><Relationship Id="rId1" Type="http://schemas.openxmlformats.org/officeDocument/2006/relationships/tags" Target="../tags/tag71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8.xml"/><Relationship Id="rId8" Type="http://schemas.openxmlformats.org/officeDocument/2006/relationships/slideLayout" Target="../slideLayouts/slideLayout3.xml"/><Relationship Id="rId7" Type="http://schemas.openxmlformats.org/officeDocument/2006/relationships/tags" Target="../tags/tag7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tags" Target="../tags/tag75.xml"/><Relationship Id="rId1" Type="http://schemas.openxmlformats.org/officeDocument/2006/relationships/tags" Target="../tags/tag74.xml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9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80.xml"/><Relationship Id="rId4" Type="http://schemas.openxmlformats.org/officeDocument/2006/relationships/image" Target="../media/image22.png"/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" Type="http://schemas.openxmlformats.org/officeDocument/2006/relationships/tags" Target="../tags/tag77.xml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82.xml"/><Relationship Id="rId2" Type="http://schemas.openxmlformats.org/officeDocument/2006/relationships/image" Target="../media/image23.png"/><Relationship Id="rId1" Type="http://schemas.openxmlformats.org/officeDocument/2006/relationships/tags" Target="../tags/tag81.xml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84.xml"/><Relationship Id="rId2" Type="http://schemas.openxmlformats.org/officeDocument/2006/relationships/image" Target="../media/image24.png"/><Relationship Id="rId1" Type="http://schemas.openxmlformats.org/officeDocument/2006/relationships/tags" Target="../tags/tag83.xml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86.xml"/><Relationship Id="rId2" Type="http://schemas.openxmlformats.org/officeDocument/2006/relationships/image" Target="../media/image25.png"/><Relationship Id="rId1" Type="http://schemas.openxmlformats.org/officeDocument/2006/relationships/tags" Target="../tags/tag85.xml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91.xml"/><Relationship Id="rId5" Type="http://schemas.openxmlformats.org/officeDocument/2006/relationships/image" Target="../media/image2.png"/><Relationship Id="rId4" Type="http://schemas.openxmlformats.org/officeDocument/2006/relationships/tags" Target="../tags/tag90.xml"/><Relationship Id="rId3" Type="http://schemas.openxmlformats.org/officeDocument/2006/relationships/tags" Target="../tags/tag89.xml"/><Relationship Id="rId2" Type="http://schemas.openxmlformats.org/officeDocument/2006/relationships/tags" Target="../tags/tag88.xml"/><Relationship Id="rId1" Type="http://schemas.openxmlformats.org/officeDocument/2006/relationships/tags" Target="../tags/tag87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47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tags" Target="../tags/tag48.xml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53.xml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tags" Target="../tags/tag52.xml"/><Relationship Id="rId1" Type="http://schemas.openxmlformats.org/officeDocument/2006/relationships/tags" Target="../tags/tag51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3.xml"/><Relationship Id="rId8" Type="http://schemas.openxmlformats.org/officeDocument/2006/relationships/slideLayout" Target="../slideLayouts/slideLayout3.xml"/><Relationship Id="rId7" Type="http://schemas.openxmlformats.org/officeDocument/2006/relationships/tags" Target="../tags/tag58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tags" Target="../tags/tag57.xml"/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4.xml"/><Relationship Id="rId8" Type="http://schemas.openxmlformats.org/officeDocument/2006/relationships/slideLayout" Target="../slideLayouts/slideLayout3.xml"/><Relationship Id="rId7" Type="http://schemas.openxmlformats.org/officeDocument/2006/relationships/tags" Target="../tags/tag6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7" Type="http://schemas.openxmlformats.org/officeDocument/2006/relationships/slideLayout" Target="../slideLayouts/slideLayout3.xml"/><Relationship Id="rId6" Type="http://schemas.openxmlformats.org/officeDocument/2006/relationships/tags" Target="../tags/tag6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tags" Target="../tags/tag6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6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3335"/>
            <a:ext cx="12200890" cy="68446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7" name="文本框 6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低吸策略简介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115" y="2647315"/>
            <a:ext cx="10496550" cy="33718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文本框 8"/>
          <p:cNvSpPr txBox="1"/>
          <p:nvPr/>
        </p:nvSpPr>
        <p:spPr>
          <a:xfrm>
            <a:off x="1059180" y="1113790"/>
            <a:ext cx="1021842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>
                <a:solidFill>
                  <a:srgbClr val="FF0000"/>
                </a:solidFill>
              </a:rPr>
              <a:t>通过</a:t>
            </a:r>
            <a:r>
              <a:rPr lang="en-US" altLang="zh-CN">
                <a:solidFill>
                  <a:srgbClr val="FF0000"/>
                </a:solidFill>
              </a:rPr>
              <a:t>AI</a:t>
            </a:r>
            <a:r>
              <a:rPr lang="zh-CN">
                <a:solidFill>
                  <a:srgbClr val="FF0000"/>
                </a:solidFill>
              </a:rPr>
              <a:t>量化策略，早盘</a:t>
            </a:r>
            <a:r>
              <a:rPr lang="en-US" altLang="zh-CN">
                <a:solidFill>
                  <a:srgbClr val="FF0000"/>
                </a:solidFill>
              </a:rPr>
              <a:t>9:25</a:t>
            </a:r>
            <a:r>
              <a:rPr lang="zh-CN" altLang="en-US">
                <a:solidFill>
                  <a:srgbClr val="FF0000"/>
                </a:solidFill>
              </a:rPr>
              <a:t>竞价结束后筛选符合游资、量化审美的潜力低开个股</a:t>
            </a:r>
            <a:endParaRPr lang="zh-CN" altLang="en-US">
              <a:solidFill>
                <a:srgbClr val="FF0000"/>
              </a:solidFill>
            </a:endParaRPr>
          </a:p>
          <a:p>
            <a:endParaRPr lang="zh-CN" altLang="en-US">
              <a:solidFill>
                <a:srgbClr val="FF0000"/>
              </a:solidFill>
            </a:endParaRPr>
          </a:p>
          <a:p>
            <a:r>
              <a:rPr lang="zh-CN" altLang="en-US">
                <a:solidFill>
                  <a:srgbClr val="FF0000"/>
                </a:solidFill>
              </a:rPr>
              <a:t>优点：</a:t>
            </a:r>
            <a:r>
              <a:rPr lang="en-US" altLang="zh-CN">
                <a:solidFill>
                  <a:srgbClr val="F92BDE"/>
                </a:solidFill>
              </a:rPr>
              <a:t>‌1.</a:t>
            </a:r>
            <a:r>
              <a:rPr lang="zh-CN">
                <a:solidFill>
                  <a:srgbClr val="F92BDE"/>
                </a:solidFill>
              </a:rPr>
              <a:t>筛选速度快</a:t>
            </a:r>
            <a:r>
              <a:rPr lang="zh-CN" altLang="en-US">
                <a:solidFill>
                  <a:srgbClr val="F92BDE"/>
                </a:solidFill>
              </a:rPr>
              <a:t>：</a:t>
            </a:r>
            <a:r>
              <a:rPr lang="zh-CN" altLang="en-US"/>
              <a:t>竞价结束马上刷新股池策略，快速将</a:t>
            </a:r>
            <a:r>
              <a:rPr lang="en-US" altLang="zh-CN"/>
              <a:t>5000</a:t>
            </a:r>
            <a:r>
              <a:rPr lang="zh-CN" altLang="en-US"/>
              <a:t>多家上市公司缩减到个位数的池子</a:t>
            </a:r>
            <a:endParaRPr lang="zh-CN" altLang="en-US"/>
          </a:p>
          <a:p>
            <a:r>
              <a:rPr lang="en-US">
                <a:solidFill>
                  <a:srgbClr val="F92BDE"/>
                </a:solidFill>
              </a:rPr>
              <a:t>           2.</a:t>
            </a:r>
            <a:r>
              <a:rPr lang="zh-CN" altLang="en-US">
                <a:solidFill>
                  <a:srgbClr val="F92BDE"/>
                </a:solidFill>
              </a:rPr>
              <a:t>量化多因子选股，排除主观干预</a:t>
            </a:r>
            <a:r>
              <a:rPr lang="zh-CN" altLang="en-US">
                <a:solidFill>
                  <a:srgbClr val="F92BDE"/>
                </a:solidFill>
              </a:rPr>
              <a:t>：</a:t>
            </a:r>
            <a:r>
              <a:rPr lang="zh-CN" altLang="en-US"/>
              <a:t>通过大模型筛选，排除人工主观选股</a:t>
            </a:r>
            <a:endParaRPr lang="zh-CN" altLang="en-US"/>
          </a:p>
          <a:p>
            <a:endParaRPr lang="zh-CN" altLang="en-US"/>
          </a:p>
        </p:txBody>
      </p:sp>
    </p:spTree>
    <p:custDataLst>
      <p:tags r:id="rId4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策略适用环境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155" y="1509395"/>
            <a:ext cx="7091680" cy="38385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7600" y="1452245"/>
            <a:ext cx="4344035" cy="407225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文本框 8"/>
          <p:cNvSpPr txBox="1"/>
          <p:nvPr/>
        </p:nvSpPr>
        <p:spPr>
          <a:xfrm>
            <a:off x="2467610" y="5834380"/>
            <a:ext cx="86340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①出现情绪冰点</a:t>
            </a:r>
            <a:r>
              <a:rPr lang="zh-CN" altLang="en-US"/>
              <a:t>（涨停家数处在近期相对低点或两个以上交易日明显下降）</a:t>
            </a:r>
            <a:endParaRPr lang="zh-CN" altLang="en-US"/>
          </a:p>
          <a:p>
            <a:r>
              <a:rPr lang="zh-CN" altLang="en-US" b="1">
                <a:solidFill>
                  <a:srgbClr val="FF0000"/>
                </a:solidFill>
              </a:rPr>
              <a:t>②冰点次日惯性恐慌</a:t>
            </a:r>
            <a:r>
              <a:rPr lang="zh-CN" altLang="en-US"/>
              <a:t>（竞价超</a:t>
            </a:r>
            <a:r>
              <a:rPr lang="en-US" altLang="zh-CN"/>
              <a:t>3000</a:t>
            </a:r>
            <a:r>
              <a:rPr lang="zh-CN" altLang="en-US"/>
              <a:t>只个股翻绿），可以寻找竞价低吸机会</a:t>
            </a:r>
            <a:endParaRPr lang="en-US" altLang="zh-CN"/>
          </a:p>
        </p:txBody>
      </p:sp>
    </p:spTree>
    <p:custDataLst>
      <p:tags r:id="rId5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40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E7EAF8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  <a:sym typeface="+mn-ea"/>
              </a:rPr>
              <a:t>选股条件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644005" y="2795905"/>
            <a:ext cx="5273675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1.</a:t>
            </a:r>
            <a:r>
              <a:rPr lang="zh-CN" altLang="en-US"/>
              <a:t>处在上升通道，主力净买额红肥绿瘦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2.</a:t>
            </a:r>
            <a:r>
              <a:rPr lang="zh-CN" altLang="en-US"/>
              <a:t>前一天为阴线或倒锤头阳线（上影线不能太长）</a:t>
            </a:r>
            <a:endParaRPr lang="zh-CN" altLang="en-US"/>
          </a:p>
          <a:p>
            <a:endParaRPr lang="en-US" altLang="zh-CN"/>
          </a:p>
          <a:p>
            <a:r>
              <a:rPr lang="en-US" altLang="zh-CN"/>
              <a:t>3.</a:t>
            </a:r>
            <a:r>
              <a:rPr lang="zh-CN" altLang="en-US"/>
              <a:t>开盘价附近有均线或辅助线支撑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4.</a:t>
            </a:r>
            <a:r>
              <a:rPr lang="zh-CN" altLang="en-US"/>
              <a:t>排除跌停或实体大阴线次日的竞价低吸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6710680" y="197675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买阴不买阳</a:t>
            </a:r>
            <a:endParaRPr lang="zh-CN" altLang="en-US" b="1">
              <a:solidFill>
                <a:srgbClr val="FF0000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745" y="1276350"/>
            <a:ext cx="2619375" cy="21526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0" name="文本框 9"/>
          <p:cNvSpPr txBox="1"/>
          <p:nvPr/>
        </p:nvSpPr>
        <p:spPr>
          <a:xfrm>
            <a:off x="437515" y="1404620"/>
            <a:ext cx="20066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 b="1">
                <a:solidFill>
                  <a:srgbClr val="FF0000"/>
                </a:solidFill>
              </a:rPr>
              <a:t>前一天为阴线，且开盘价在支撑位（</a:t>
            </a:r>
            <a:r>
              <a:rPr lang="en-US" altLang="zh-CN" sz="1400" b="1">
                <a:solidFill>
                  <a:srgbClr val="FF0000"/>
                </a:solidFill>
              </a:rPr>
              <a:t>10</a:t>
            </a:r>
            <a:r>
              <a:rPr lang="zh-CN" altLang="en-US" sz="1400" b="1">
                <a:solidFill>
                  <a:srgbClr val="FF0000"/>
                </a:solidFill>
              </a:rPr>
              <a:t>日均线）附近，符合</a:t>
            </a:r>
            <a:endParaRPr lang="zh-CN" altLang="en-US" sz="1400" b="1">
              <a:solidFill>
                <a:srgbClr val="FF0000"/>
              </a:solidFill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745" y="3662045"/>
            <a:ext cx="2619375" cy="24098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7880" y="1276350"/>
            <a:ext cx="2562860" cy="215201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4" name="文本框 13"/>
          <p:cNvSpPr txBox="1"/>
          <p:nvPr/>
        </p:nvSpPr>
        <p:spPr>
          <a:xfrm>
            <a:off x="3357880" y="1531620"/>
            <a:ext cx="13785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 b="1">
                <a:solidFill>
                  <a:srgbClr val="FF0000"/>
                </a:solidFill>
              </a:rPr>
              <a:t>前一天为</a:t>
            </a:r>
            <a:r>
              <a:rPr lang="zh-CN" sz="1400" b="1">
                <a:solidFill>
                  <a:srgbClr val="FF0000"/>
                </a:solidFill>
              </a:rPr>
              <a:t>阳线，</a:t>
            </a:r>
            <a:endParaRPr lang="zh-CN" sz="1400" b="1">
              <a:solidFill>
                <a:srgbClr val="FF0000"/>
              </a:solidFill>
            </a:endParaRPr>
          </a:p>
          <a:p>
            <a:r>
              <a:rPr lang="zh-CN" sz="1400" b="1">
                <a:solidFill>
                  <a:srgbClr val="FF0000"/>
                </a:solidFill>
              </a:rPr>
              <a:t>不符合</a:t>
            </a:r>
            <a:endParaRPr lang="zh-CN" sz="1400" b="1">
              <a:solidFill>
                <a:srgbClr val="FF0000"/>
              </a:solidFill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7880" y="3662045"/>
            <a:ext cx="2563495" cy="24098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6" name="文本框 15"/>
          <p:cNvSpPr txBox="1"/>
          <p:nvPr/>
        </p:nvSpPr>
        <p:spPr>
          <a:xfrm>
            <a:off x="3484880" y="3839845"/>
            <a:ext cx="13785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 b="1">
                <a:solidFill>
                  <a:srgbClr val="FF0000"/>
                </a:solidFill>
              </a:rPr>
              <a:t>前一天上影线过长，不符合</a:t>
            </a:r>
            <a:endParaRPr lang="zh-CN" sz="1400" b="1">
              <a:solidFill>
                <a:srgbClr val="FF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37515" y="1404620"/>
            <a:ext cx="20066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 b="1">
                <a:solidFill>
                  <a:srgbClr val="FF0000"/>
                </a:solidFill>
              </a:rPr>
              <a:t>前一天为阴线，且开盘价在支撑位（</a:t>
            </a:r>
            <a:r>
              <a:rPr lang="en-US" altLang="zh-CN" sz="1400" b="1">
                <a:solidFill>
                  <a:srgbClr val="FF0000"/>
                </a:solidFill>
              </a:rPr>
              <a:t>10</a:t>
            </a:r>
            <a:r>
              <a:rPr lang="zh-CN" altLang="en-US" sz="1400" b="1">
                <a:solidFill>
                  <a:srgbClr val="FF0000"/>
                </a:solidFill>
              </a:rPr>
              <a:t>日均线）附近，符合</a:t>
            </a:r>
            <a:endParaRPr lang="zh-CN" altLang="en-US" sz="1400" b="1">
              <a:solidFill>
                <a:srgbClr val="FF0000"/>
              </a:solidFill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745" y="3662045"/>
            <a:ext cx="2619375" cy="24098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7880" y="1276350"/>
            <a:ext cx="2562860" cy="215201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7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实战案例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graphicFrame>
        <p:nvGraphicFramePr>
          <p:cNvPr id="5" name="表格 4"/>
          <p:cNvGraphicFramePr/>
          <p:nvPr>
            <p:custDataLst>
              <p:tags r:id="rId3"/>
            </p:custDataLst>
          </p:nvPr>
        </p:nvGraphicFramePr>
        <p:xfrm>
          <a:off x="285750" y="1951990"/>
          <a:ext cx="5391150" cy="3129280"/>
        </p:xfrm>
        <a:graphic>
          <a:graphicData uri="http://schemas.openxmlformats.org/drawingml/2006/table">
            <a:tbl>
              <a:tblPr/>
              <a:tblGrid>
                <a:gridCol w="626745"/>
                <a:gridCol w="2841625"/>
                <a:gridCol w="1304925"/>
                <a:gridCol w="617855"/>
              </a:tblGrid>
              <a:tr h="447040">
                <a:tc>
                  <a:txBody>
                    <a:bodyPr/>
                    <a:p>
                      <a:pPr algn="ctr" fontAlgn="ctr"/>
                      <a:r>
                        <a:rPr lang="zh-CN" altLang="en-US" sz="1100" b="1" i="0">
                          <a:solidFill>
                            <a:schemeClr val="bg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冰点节点</a:t>
                      </a:r>
                      <a:endParaRPr lang="zh-CN" altLang="en-US" sz="1100" b="1" i="0">
                        <a:solidFill>
                          <a:schemeClr val="bg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100" b="1" i="0">
                          <a:solidFill>
                            <a:schemeClr val="bg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冰点类型</a:t>
                      </a:r>
                      <a:endParaRPr lang="zh-CN" altLang="en-US" sz="1100" b="1" i="0">
                        <a:solidFill>
                          <a:schemeClr val="bg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100" b="1" i="0">
                          <a:solidFill>
                            <a:schemeClr val="bg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次日竞价绿盘家数</a:t>
                      </a:r>
                      <a:endParaRPr lang="zh-CN" altLang="en-US" sz="1100" b="1" i="0">
                        <a:solidFill>
                          <a:schemeClr val="bg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100" b="1" i="0">
                          <a:solidFill>
                            <a:schemeClr val="bg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是否符合</a:t>
                      </a:r>
                      <a:endParaRPr lang="zh-CN" altLang="en-US" sz="1100" b="1" i="0">
                        <a:solidFill>
                          <a:schemeClr val="bg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/>
                    </a:solidFill>
                  </a:tcPr>
                </a:tc>
              </a:tr>
              <a:tr h="447040"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</a:t>
                      </a:r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月</a:t>
                      </a:r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14</a:t>
                      </a:r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日</a:t>
                      </a:r>
                      <a:endParaRPr lang="zh-CN" altLang="en-US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涨停家数两个以上交易日明显下降</a:t>
                      </a:r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+</a:t>
                      </a:r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阶段低点</a:t>
                      </a:r>
                      <a:endParaRPr lang="zh-CN" altLang="en-US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1705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否</a:t>
                      </a:r>
                      <a:endParaRPr lang="zh-CN" altLang="en-US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47040"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</a:t>
                      </a:r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月</a:t>
                      </a:r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17</a:t>
                      </a:r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日</a:t>
                      </a:r>
                      <a:endParaRPr lang="zh-CN" altLang="en-US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涨停家数两个以上交易日明显下降</a:t>
                      </a:r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+</a:t>
                      </a:r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阶段低点</a:t>
                      </a:r>
                      <a:endParaRPr lang="zh-CN" altLang="en-US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364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否</a:t>
                      </a:r>
                      <a:endParaRPr lang="zh-CN" altLang="en-US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47040"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</a:t>
                      </a:r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月</a:t>
                      </a:r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22</a:t>
                      </a:r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日</a:t>
                      </a:r>
                      <a:endParaRPr lang="zh-CN" altLang="en-US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涨停家数两个以上交易日明显下降</a:t>
                      </a:r>
                      <a:endParaRPr lang="zh-CN" altLang="en-US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3130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是</a:t>
                      </a:r>
                      <a:endParaRPr lang="zh-CN" altLang="en-US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47040"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</a:t>
                      </a:r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月</a:t>
                      </a:r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27</a:t>
                      </a:r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日</a:t>
                      </a:r>
                      <a:endParaRPr lang="zh-CN" altLang="en-US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涨停家数两个以上交易日明显下降</a:t>
                      </a:r>
                      <a:endParaRPr lang="zh-CN" altLang="en-US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2937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是</a:t>
                      </a:r>
                      <a:endParaRPr lang="zh-CN" altLang="en-US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47040"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</a:t>
                      </a:r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月</a:t>
                      </a:r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</a:t>
                      </a:r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日</a:t>
                      </a:r>
                      <a:endParaRPr lang="zh-CN" altLang="en-US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涨停家数两个以上交易日明显下降</a:t>
                      </a:r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+</a:t>
                      </a:r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阶段低点</a:t>
                      </a:r>
                      <a:endParaRPr lang="zh-CN" altLang="en-US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1557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否</a:t>
                      </a:r>
                      <a:endParaRPr lang="zh-CN" altLang="en-US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47040"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</a:t>
                      </a:r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月</a:t>
                      </a:r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12</a:t>
                      </a:r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日</a:t>
                      </a:r>
                      <a:endParaRPr lang="zh-CN" altLang="en-US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涨停家数两个以上交易日明显下降</a:t>
                      </a:r>
                      <a:endParaRPr lang="zh-CN" altLang="en-US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2320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否</a:t>
                      </a:r>
                      <a:endParaRPr lang="zh-CN" altLang="en-US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4575" y="1030605"/>
            <a:ext cx="4765675" cy="47148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文本框 7"/>
          <p:cNvSpPr txBox="1"/>
          <p:nvPr/>
        </p:nvSpPr>
        <p:spPr>
          <a:xfrm>
            <a:off x="620395" y="5872480"/>
            <a:ext cx="47212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  </a:t>
            </a:r>
            <a:r>
              <a:rPr lang="zh-CN" altLang="en-US"/>
              <a:t>寻找情绪冰点，留意冰点次日是惯性恐慌（</a:t>
            </a:r>
            <a:r>
              <a:rPr lang="zh-CN" altLang="en-US" b="1">
                <a:solidFill>
                  <a:srgbClr val="FF0000"/>
                </a:solidFill>
              </a:rPr>
              <a:t>竞价绿盘家数</a:t>
            </a:r>
            <a:r>
              <a:rPr lang="en-US" altLang="zh-CN" b="1">
                <a:solidFill>
                  <a:srgbClr val="FF0000"/>
                </a:solidFill>
              </a:rPr>
              <a:t>3000</a:t>
            </a:r>
            <a:r>
              <a:rPr lang="zh-CN" altLang="en-US" b="1">
                <a:solidFill>
                  <a:srgbClr val="FF0000"/>
                </a:solidFill>
              </a:rPr>
              <a:t>家以上</a:t>
            </a:r>
            <a:r>
              <a:rPr lang="zh-CN" altLang="en-US"/>
              <a:t>）还是抢修复</a:t>
            </a:r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6634480" y="5872480"/>
            <a:ext cx="4064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符合情绪要求的竞价节点，通过竞价狙击</a:t>
            </a:r>
            <a:r>
              <a:rPr lang="en-US" altLang="zh-CN"/>
              <a:t>-</a:t>
            </a:r>
            <a:r>
              <a:rPr lang="zh-CN" altLang="en-US"/>
              <a:t>低吸策略选股</a:t>
            </a:r>
            <a:endParaRPr lang="zh-CN" altLang="en-US"/>
          </a:p>
        </p:txBody>
      </p:sp>
    </p:spTree>
    <p:custDataLst>
      <p:tags r:id="rId5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 b="1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9855" y="1071245"/>
            <a:ext cx="9314180" cy="523938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2223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 b="1"/>
          </a:p>
        </p:txBody>
      </p:sp>
      <p:sp>
        <p:nvSpPr>
          <p:cNvPr id="7" name="文本框 6"/>
          <p:cNvSpPr txBox="1"/>
          <p:nvPr/>
        </p:nvSpPr>
        <p:spPr>
          <a:xfrm>
            <a:off x="8965565" y="979170"/>
            <a:ext cx="2929890" cy="50774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ym typeface="+mn-ea"/>
              </a:rPr>
              <a:t>11</a:t>
            </a:r>
            <a:r>
              <a:rPr lang="zh-CN" altLang="en-US">
                <a:sym typeface="+mn-ea"/>
              </a:rPr>
              <a:t>月</a:t>
            </a:r>
            <a:r>
              <a:rPr lang="en-US" altLang="zh-CN">
                <a:sym typeface="+mn-ea"/>
              </a:rPr>
              <a:t>4</a:t>
            </a:r>
            <a:r>
              <a:rPr lang="zh-CN" altLang="en-US">
                <a:sym typeface="+mn-ea"/>
              </a:rPr>
              <a:t>日盘后内参发布锂电池概念股</a:t>
            </a:r>
            <a:r>
              <a:rPr lang="zh-CN" altLang="en-US" b="1">
                <a:solidFill>
                  <a:srgbClr val="FF0000"/>
                </a:solidFill>
                <a:sym typeface="+mn-ea"/>
              </a:rPr>
              <a:t>华盛锂电</a:t>
            </a:r>
            <a:r>
              <a:rPr lang="zh-CN" altLang="en-US">
                <a:sym typeface="+mn-ea"/>
              </a:rPr>
              <a:t>，发布后</a:t>
            </a:r>
            <a:r>
              <a:rPr lang="zh-CN" altLang="en-US" b="1">
                <a:solidFill>
                  <a:srgbClr val="FF0000"/>
                </a:solidFill>
                <a:sym typeface="+mn-ea"/>
              </a:rPr>
              <a:t>收获</a:t>
            </a:r>
            <a:r>
              <a:rPr lang="en-US" altLang="zh-CN" b="1">
                <a:solidFill>
                  <a:srgbClr val="FF0000"/>
                </a:solidFill>
                <a:sym typeface="+mn-ea"/>
              </a:rPr>
              <a:t>20cm6</a:t>
            </a:r>
            <a:r>
              <a:rPr lang="zh-CN" altLang="en-US" b="1">
                <a:solidFill>
                  <a:srgbClr val="FF0000"/>
                </a:solidFill>
                <a:sym typeface="+mn-ea"/>
              </a:rPr>
              <a:t>天</a:t>
            </a:r>
            <a:r>
              <a:rPr lang="en-US" altLang="zh-CN" b="1">
                <a:solidFill>
                  <a:srgbClr val="FF0000"/>
                </a:solidFill>
                <a:sym typeface="+mn-ea"/>
              </a:rPr>
              <a:t>3</a:t>
            </a:r>
            <a:r>
              <a:rPr lang="zh-CN" altLang="en-US" b="1">
                <a:solidFill>
                  <a:srgbClr val="FF0000"/>
                </a:solidFill>
                <a:sym typeface="+mn-ea"/>
              </a:rPr>
              <a:t>板，最大涨幅</a:t>
            </a:r>
            <a:r>
              <a:rPr lang="zh-CN" b="1">
                <a:solidFill>
                  <a:srgbClr val="FF0000"/>
                </a:solidFill>
                <a:sym typeface="+mn-ea"/>
              </a:rPr>
              <a:t>超</a:t>
            </a:r>
            <a:r>
              <a:rPr lang="en-US" altLang="zh-CN" b="1">
                <a:solidFill>
                  <a:srgbClr val="FF0000"/>
                </a:solidFill>
                <a:sym typeface="+mn-ea"/>
              </a:rPr>
              <a:t>150%</a:t>
            </a:r>
            <a:endParaRPr lang="zh-CN" altLang="en-US">
              <a:solidFill>
                <a:schemeClr val="tx1"/>
              </a:solidFill>
              <a:sym typeface="+mn-ea"/>
            </a:endParaRPr>
          </a:p>
          <a:p>
            <a:endParaRPr lang="zh-CN" altLang="en-US">
              <a:solidFill>
                <a:schemeClr val="tx1"/>
              </a:solidFill>
              <a:sym typeface="+mn-ea"/>
            </a:endParaRPr>
          </a:p>
          <a:p>
            <a:r>
              <a:rPr lang="en-US" altLang="zh-CN">
                <a:sym typeface="+mn-ea"/>
              </a:rPr>
              <a:t>11</a:t>
            </a:r>
            <a:r>
              <a:rPr lang="zh-CN" altLang="en-US">
                <a:sym typeface="+mn-ea"/>
              </a:rPr>
              <a:t>月</a:t>
            </a:r>
            <a:r>
              <a:rPr lang="en-US" altLang="zh-CN">
                <a:sym typeface="+mn-ea"/>
              </a:rPr>
              <a:t>3</a:t>
            </a:r>
            <a:r>
              <a:rPr lang="zh-CN" altLang="en-US">
                <a:sym typeface="+mn-ea"/>
              </a:rPr>
              <a:t>日盘后内参发布消费概念股</a:t>
            </a:r>
            <a:r>
              <a:rPr lang="zh-CN" altLang="en-US" b="1">
                <a:solidFill>
                  <a:srgbClr val="FF0000"/>
                </a:solidFill>
                <a:sym typeface="+mn-ea"/>
              </a:rPr>
              <a:t>中锐股份</a:t>
            </a:r>
            <a:r>
              <a:rPr lang="zh-CN" altLang="en-US">
                <a:sym typeface="+mn-ea"/>
              </a:rPr>
              <a:t>，</a:t>
            </a:r>
            <a:r>
              <a:rPr lang="zh-CN" altLang="en-US" b="1">
                <a:solidFill>
                  <a:srgbClr val="FF0000"/>
                </a:solidFill>
                <a:sym typeface="+mn-ea"/>
              </a:rPr>
              <a:t>发布后</a:t>
            </a:r>
            <a:r>
              <a:rPr lang="zh-CN" b="1">
                <a:solidFill>
                  <a:srgbClr val="FF0000"/>
                </a:solidFill>
                <a:sym typeface="+mn-ea"/>
              </a:rPr>
              <a:t>两周内收获</a:t>
            </a:r>
            <a:r>
              <a:rPr lang="en-US" altLang="zh-CN" b="1">
                <a:solidFill>
                  <a:srgbClr val="FF0000"/>
                </a:solidFill>
                <a:sym typeface="+mn-ea"/>
              </a:rPr>
              <a:t>3</a:t>
            </a:r>
            <a:r>
              <a:rPr lang="zh-CN" altLang="en-US" b="1">
                <a:solidFill>
                  <a:srgbClr val="FF0000"/>
                </a:solidFill>
                <a:sym typeface="+mn-ea"/>
              </a:rPr>
              <a:t>连板涨停</a:t>
            </a:r>
            <a:endParaRPr lang="zh-CN" altLang="en-US" b="1">
              <a:solidFill>
                <a:srgbClr val="FF0000"/>
              </a:solidFill>
              <a:sym typeface="+mn-ea"/>
            </a:endParaRPr>
          </a:p>
          <a:p>
            <a:endParaRPr lang="zh-CN" altLang="en-US">
              <a:solidFill>
                <a:schemeClr val="tx1"/>
              </a:solidFill>
              <a:sym typeface="+mn-ea"/>
            </a:endParaRPr>
          </a:p>
          <a:p>
            <a:r>
              <a:rPr lang="en-US" altLang="zh-CN">
                <a:solidFill>
                  <a:schemeClr val="tx1"/>
                </a:solidFill>
                <a:sym typeface="+mn-ea"/>
              </a:rPr>
              <a:t>11</a:t>
            </a:r>
            <a:r>
              <a:rPr lang="zh-CN" altLang="en-US">
                <a:solidFill>
                  <a:schemeClr val="tx1"/>
                </a:solidFill>
                <a:sym typeface="+mn-ea"/>
              </a:rPr>
              <a:t>月</a:t>
            </a:r>
            <a:r>
              <a:rPr lang="en-US" altLang="zh-CN">
                <a:solidFill>
                  <a:schemeClr val="tx1"/>
                </a:solidFill>
                <a:sym typeface="+mn-ea"/>
              </a:rPr>
              <a:t>10</a:t>
            </a:r>
            <a:r>
              <a:rPr lang="zh-CN" altLang="en-US">
                <a:solidFill>
                  <a:schemeClr val="tx1"/>
                </a:solidFill>
                <a:sym typeface="+mn-ea"/>
              </a:rPr>
              <a:t>日盘后内参发布医药商业概念股</a:t>
            </a:r>
            <a:r>
              <a:rPr lang="zh-CN" altLang="en-US" b="1">
                <a:solidFill>
                  <a:srgbClr val="FF0000"/>
                </a:solidFill>
                <a:sym typeface="+mn-ea"/>
              </a:rPr>
              <a:t>漱玉平民</a:t>
            </a:r>
            <a:r>
              <a:rPr lang="zh-CN" altLang="en-US">
                <a:solidFill>
                  <a:schemeClr val="tx1"/>
                </a:solidFill>
                <a:sym typeface="+mn-ea"/>
              </a:rPr>
              <a:t>，</a:t>
            </a:r>
            <a:endParaRPr lang="zh-CN" altLang="en-US">
              <a:solidFill>
                <a:schemeClr val="tx1"/>
              </a:solidFill>
              <a:sym typeface="+mn-ea"/>
            </a:endParaRPr>
          </a:p>
          <a:p>
            <a:r>
              <a:rPr lang="zh-CN" altLang="en-US">
                <a:solidFill>
                  <a:schemeClr val="tx1"/>
                </a:solidFill>
                <a:sym typeface="+mn-ea"/>
              </a:rPr>
              <a:t>发布后</a:t>
            </a:r>
            <a:r>
              <a:rPr lang="zh-CN" b="1">
                <a:solidFill>
                  <a:srgbClr val="FF0000"/>
                </a:solidFill>
                <a:sym typeface="+mn-ea"/>
              </a:rPr>
              <a:t>周内收获</a:t>
            </a:r>
            <a:r>
              <a:rPr lang="en-US" altLang="zh-CN" b="1">
                <a:solidFill>
                  <a:srgbClr val="FF0000"/>
                </a:solidFill>
                <a:sym typeface="+mn-ea"/>
              </a:rPr>
              <a:t>20cm</a:t>
            </a:r>
            <a:r>
              <a:rPr lang="zh-CN" altLang="en-US" b="1">
                <a:solidFill>
                  <a:srgbClr val="FF0000"/>
                </a:solidFill>
                <a:sym typeface="+mn-ea"/>
              </a:rPr>
              <a:t>涨停</a:t>
            </a:r>
            <a:endParaRPr lang="zh-CN" altLang="en-US" b="1">
              <a:solidFill>
                <a:srgbClr val="FF0000"/>
              </a:solidFill>
              <a:sym typeface="+mn-ea"/>
            </a:endParaRPr>
          </a:p>
          <a:p>
            <a:endParaRPr lang="zh-CN" altLang="en-US">
              <a:solidFill>
                <a:schemeClr val="tx1"/>
              </a:solidFill>
              <a:sym typeface="+mn-ea"/>
            </a:endParaRPr>
          </a:p>
          <a:p>
            <a:r>
              <a:rPr lang="en-US">
                <a:solidFill>
                  <a:schemeClr val="tx1"/>
                </a:solidFill>
              </a:rPr>
              <a:t>11</a:t>
            </a:r>
            <a:r>
              <a:rPr lang="zh-CN" altLang="en-US">
                <a:solidFill>
                  <a:schemeClr val="tx1"/>
                </a:solidFill>
              </a:rPr>
              <a:t>月</a:t>
            </a:r>
            <a:r>
              <a:rPr lang="en-US" altLang="zh-CN">
                <a:solidFill>
                  <a:schemeClr val="tx1"/>
                </a:solidFill>
              </a:rPr>
              <a:t>9</a:t>
            </a:r>
            <a:r>
              <a:rPr lang="zh-CN" altLang="en-US">
                <a:solidFill>
                  <a:schemeClr val="tx1"/>
                </a:solidFill>
              </a:rPr>
              <a:t>日盘后内参发布医药概念股</a:t>
            </a:r>
            <a:r>
              <a:rPr lang="zh-CN" altLang="en-US" b="1">
                <a:solidFill>
                  <a:srgbClr val="FF0000"/>
                </a:solidFill>
              </a:rPr>
              <a:t>众生药业</a:t>
            </a:r>
            <a:r>
              <a:rPr lang="zh-CN" altLang="en-US">
                <a:solidFill>
                  <a:schemeClr val="tx1"/>
                </a:solidFill>
              </a:rPr>
              <a:t>，发布后</a:t>
            </a:r>
            <a:r>
              <a:rPr lang="zh-CN" b="1">
                <a:solidFill>
                  <a:srgbClr val="FF0000"/>
                </a:solidFill>
              </a:rPr>
              <a:t>周内收获</a:t>
            </a:r>
            <a:r>
              <a:rPr lang="en-US" altLang="zh-CN" b="1">
                <a:solidFill>
                  <a:srgbClr val="FF0000"/>
                </a:solidFill>
              </a:rPr>
              <a:t>3</a:t>
            </a:r>
            <a:r>
              <a:rPr lang="zh-CN" altLang="en-US" b="1">
                <a:solidFill>
                  <a:srgbClr val="FF0000"/>
                </a:solidFill>
              </a:rPr>
              <a:t>天</a:t>
            </a:r>
            <a:r>
              <a:rPr lang="en-US" altLang="zh-CN" b="1">
                <a:solidFill>
                  <a:srgbClr val="FF0000"/>
                </a:solidFill>
              </a:rPr>
              <a:t>2</a:t>
            </a:r>
            <a:r>
              <a:rPr lang="zh-CN" altLang="en-US" b="1">
                <a:solidFill>
                  <a:srgbClr val="FF0000"/>
                </a:solidFill>
              </a:rPr>
              <a:t>板</a:t>
            </a:r>
            <a:endParaRPr lang="zh-CN" altLang="en-US">
              <a:solidFill>
                <a:schemeClr val="tx1"/>
              </a:solidFill>
            </a:endParaRPr>
          </a:p>
          <a:p>
            <a:endParaRPr lang="zh-CN" altLang="en-US">
              <a:solidFill>
                <a:schemeClr val="tx1"/>
              </a:solidFill>
            </a:endParaRPr>
          </a:p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9044940" y="5749925"/>
            <a:ext cx="27711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00"/>
              <a:t>（以上为特定条件、特定时间区间下的部分案例展示，不代表普遍现象，个股历史涨幅不预示其未来表现，过往收益亦不代表未来收益承诺。市场有风险，投资需谨慎！）</a:t>
            </a:r>
            <a:endParaRPr lang="zh-CN" altLang="en-US" sz="90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435" y="847725"/>
            <a:ext cx="8787130" cy="563562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2223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 b="1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 userDrawn="1">
            <p:custDataLst>
              <p:tags r:id="rId1"/>
            </p:custDataLst>
          </p:nvPr>
        </p:nvSpPr>
        <p:spPr>
          <a:xfrm>
            <a:off x="2211705" y="1743075"/>
            <a:ext cx="7670800" cy="132207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p>
            <a:pPr algn="ctr"/>
            <a:r>
              <a:rPr lang="zh-CN" altLang="en-US" sz="8000" b="1">
                <a:gradFill>
                  <a:gsLst>
                    <a:gs pos="0">
                      <a:srgbClr val="FFFBE0"/>
                    </a:gs>
                    <a:gs pos="100000">
                      <a:srgbClr val="FFF39A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让投资遇见美好</a:t>
            </a:r>
            <a:r>
              <a:rPr lang="en-US" altLang="zh-CN" sz="8000" b="1">
                <a:gradFill>
                  <a:gsLst>
                    <a:gs pos="0">
                      <a:srgbClr val="FFFBE0"/>
                    </a:gs>
                    <a:gs pos="100000">
                      <a:srgbClr val="FFF39A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!</a:t>
            </a:r>
            <a:endParaRPr lang="en-US" altLang="zh-CN" sz="8000" b="1">
              <a:gradFill>
                <a:gsLst>
                  <a:gs pos="0">
                    <a:srgbClr val="FFFBE0"/>
                  </a:gs>
                  <a:gs pos="100000">
                    <a:srgbClr val="FFF39A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4" name="圆角矩形 3"/>
          <p:cNvSpPr/>
          <p:nvPr userDrawn="1">
            <p:custDataLst>
              <p:tags r:id="rId2"/>
            </p:custDataLst>
          </p:nvPr>
        </p:nvSpPr>
        <p:spPr>
          <a:xfrm>
            <a:off x="2305368" y="3008630"/>
            <a:ext cx="7581265" cy="2172335"/>
          </a:xfrm>
          <a:prstGeom prst="roundRect">
            <a:avLst>
              <a:gd name="adj" fmla="val 4235"/>
            </a:avLst>
          </a:prstGeom>
          <a:solidFill>
            <a:schemeClr val="bg1"/>
          </a:solidFill>
          <a:ln>
            <a:solidFill>
              <a:srgbClr val="FBE4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 userDrawn="1">
            <p:custDataLst>
              <p:tags r:id="rId3"/>
            </p:custDataLst>
          </p:nvPr>
        </p:nvSpPr>
        <p:spPr>
          <a:xfrm>
            <a:off x="2501900" y="3173730"/>
            <a:ext cx="7215505" cy="18129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60000"/>
              </a:lnSpc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我司所有工作人员均不允许推荐股票、不允许承诺收益、不允许代客理财、不允许合作分成、不允许私下收款，如您发现有任何违规行为，请立即拨打400-9088-988向我们举报!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  <a:p>
            <a:pPr fontAlgn="auto">
              <a:lnSpc>
                <a:spcPct val="160000"/>
              </a:lnSpc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所有信息及观点均来源于公开信息及经传软件信号显示，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2" name="图片 1" descr="12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113020" y="892175"/>
            <a:ext cx="1965960" cy="42037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7005" y="3652520"/>
            <a:ext cx="6777990" cy="46037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707005" y="3700145"/>
            <a:ext cx="31438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主讲老师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     </a:t>
            </a:r>
            <a:r>
              <a:rPr lang="zh-CN" altLang="en-US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冯锐枭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2"/>
            </p:custDataLst>
          </p:nvPr>
        </p:nvSpPr>
        <p:spPr>
          <a:xfrm>
            <a:off x="6303645" y="3744595"/>
            <a:ext cx="36239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执业编号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</a:t>
            </a:r>
            <a:r>
              <a:rPr lang="zh-CN" altLang="en-US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A1120623040002</a:t>
            </a:r>
            <a:endParaRPr lang="zh-CN" altLang="en-US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518160" y="1064895"/>
            <a:ext cx="10981055" cy="2476500"/>
          </a:xfrm>
          <a:prstGeom prst="rect">
            <a:avLst/>
          </a:prstGeom>
          <a:noFill/>
          <a:ln w="12700" cmpd="sng">
            <a:noFill/>
            <a:prstDash val="solid"/>
          </a:ln>
        </p:spPr>
        <p:txBody>
          <a:bodyPr wrap="square" rtlCol="0">
            <a:noAutofit/>
          </a:bodyPr>
          <a:p>
            <a:pPr algn="ctr"/>
            <a:endParaRPr lang="zh-CN" altLang="en-US" sz="6600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 algn="ctr"/>
            <a:r>
              <a:rPr lang="zh-CN" altLang="en-US" sz="660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竞价实战特训</a:t>
            </a:r>
            <a:endParaRPr lang="zh-CN" altLang="en-US" sz="6600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065145" y="5014595"/>
            <a:ext cx="6237713" cy="1546225"/>
            <a:chOff x="4791" y="7416"/>
            <a:chExt cx="10127" cy="2435"/>
          </a:xfrm>
        </p:grpSpPr>
        <p:sp>
          <p:nvSpPr>
            <p:cNvPr id="4" name="圆角矩形 3"/>
            <p:cNvSpPr/>
            <p:nvPr/>
          </p:nvSpPr>
          <p:spPr>
            <a:xfrm>
              <a:off x="4791" y="7416"/>
              <a:ext cx="10127" cy="2435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5047" y="7416"/>
              <a:ext cx="9600" cy="188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zh-CN" altLang="en-US">
                  <a:solidFill>
                    <a:schemeClr val="tx1"/>
                  </a:solidFill>
                </a:rPr>
                <a:t>中山大学金融系毕业，股市经验6年，证券从业3年，风格偏好短线热点的各类选股策略，独创《强阳低吸》《低开反包》《缩量龙低吸》等战法，擅长追根溯源，挖掘资金背后的底层逻辑与市场情绪周期的演绎</a:t>
              </a:r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7" name="文本框 6"/>
          <p:cNvSpPr txBox="1"/>
          <p:nvPr>
            <p:custDataLst>
              <p:tags r:id="rId4"/>
            </p:custDataLst>
          </p:nvPr>
        </p:nvSpPr>
        <p:spPr>
          <a:xfrm>
            <a:off x="4408805" y="4293870"/>
            <a:ext cx="3985895" cy="3987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p>
            <a:pPr algn="ctr"/>
            <a:r>
              <a:rPr lang="zh-CN" altLang="en-US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基金执业编号：</a:t>
            </a:r>
            <a:r>
              <a:rPr lang="en-US" altLang="zh-CN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A20250706000187</a:t>
            </a:r>
            <a:endParaRPr lang="en-US" altLang="zh-CN" sz="2000">
              <a:solidFill>
                <a:schemeClr val="bg1"/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464435" y="3114040"/>
            <a:ext cx="817499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大盘状态</a:t>
            </a:r>
            <a:endParaRPr lang="zh-CN" altLang="en-US" sz="54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市场的整体风格定调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/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2" name="右箭头 1"/>
          <p:cNvSpPr/>
          <p:nvPr/>
        </p:nvSpPr>
        <p:spPr>
          <a:xfrm>
            <a:off x="718820" y="3858895"/>
            <a:ext cx="9325610" cy="28575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右箭头 5"/>
          <p:cNvSpPr/>
          <p:nvPr/>
        </p:nvSpPr>
        <p:spPr>
          <a:xfrm rot="16200000">
            <a:off x="3005455" y="3902710"/>
            <a:ext cx="4765675" cy="28575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599815" y="813435"/>
            <a:ext cx="343471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高度</a:t>
            </a:r>
            <a:endParaRPr lang="zh-CN" altLang="en-US" sz="2000" b="1">
              <a:solidFill>
                <a:srgbClr val="FF0000"/>
              </a:solidFill>
            </a:endParaRPr>
          </a:p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（决定一轮炒作的想象空间）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044430" y="3437890"/>
            <a:ext cx="20351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流动性</a:t>
            </a:r>
            <a:endParaRPr lang="zh-CN" altLang="en-US" sz="2000" b="1">
              <a:solidFill>
                <a:srgbClr val="FF0000"/>
              </a:solidFill>
            </a:endParaRPr>
          </a:p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（决定炒作宽度）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068060" y="1563370"/>
            <a:ext cx="4243705" cy="10896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b="1"/>
              <a:t>兼具高度和流动性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风格：强趋势普涨行情（</a:t>
            </a:r>
            <a:r>
              <a:rPr lang="en-US" altLang="zh-CN"/>
              <a:t>2</a:t>
            </a:r>
            <a:r>
              <a:rPr lang="zh-CN" altLang="en-US"/>
              <a:t>月初、</a:t>
            </a:r>
            <a:r>
              <a:rPr lang="en-US" altLang="zh-CN"/>
              <a:t>9</a:t>
            </a:r>
            <a:r>
              <a:rPr lang="zh-CN" altLang="en-US"/>
              <a:t>月底）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资金属性：大游资、机构合力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策略：聚焦大容量强趋势个股，以及弹性最大的套利方向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6068060" y="4366260"/>
            <a:ext cx="4161790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无高度有流动性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风格：消息驱动的新题材轮动（</a:t>
            </a:r>
            <a:r>
              <a:rPr lang="en-US" altLang="zh-CN"/>
              <a:t>11</a:t>
            </a:r>
            <a:r>
              <a:rPr lang="zh-CN" altLang="en-US"/>
              <a:t>月初）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资金属性：小游资、量化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策略：分仓试错新题材的发酵节点</a:t>
            </a:r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855345" y="4366260"/>
            <a:ext cx="4111625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高度和流动性双杀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风格：博弈难度极大，十档电风扇内卷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资金属性：仅少量小体量资金仍在活跃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策略：适合空仓休息</a:t>
            </a:r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855345" y="1481455"/>
            <a:ext cx="422592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有高度无流动性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风格：缩量抱团行情（大众、华强时期）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资金属性：游资</a:t>
            </a:r>
            <a:r>
              <a:rPr lang="en-US" altLang="zh-CN"/>
              <a:t>+</a:t>
            </a:r>
            <a:r>
              <a:rPr lang="zh-CN" altLang="en-US"/>
              <a:t>量化日内套利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策略：情绪倒推的抱团核心，以及抱团股超预期节点的日内套利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指数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&amp;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情绪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981065" y="3699510"/>
            <a:ext cx="5923280" cy="24790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平均股价死叉后期加速下杀</a:t>
            </a:r>
            <a:r>
              <a:rPr lang="zh-CN" b="1">
                <a:solidFill>
                  <a:srgbClr val="FF0000"/>
                </a:solidFill>
                <a:highlight>
                  <a:srgbClr val="FFFF00"/>
                </a:highlight>
              </a:rPr>
              <a:t>，短线上攻和中线上攻拐头向下，流动资金连续翻绿，弱势震荡需要注意控制仓位</a:t>
            </a:r>
            <a:endParaRPr lang="zh-CN" b="1">
              <a:solidFill>
                <a:srgbClr val="FF0000"/>
              </a:solidFill>
              <a:highlight>
                <a:srgbClr val="FFFF00"/>
              </a:highlight>
            </a:endParaRPr>
          </a:p>
          <a:p>
            <a:endParaRPr lang="zh-CN" altLang="en-US"/>
          </a:p>
          <a:p>
            <a:r>
              <a:rPr lang="zh-CN" altLang="en-US"/>
              <a:t>整体仓位控制在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0-2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成仓左右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  <a:p>
            <a:endParaRPr lang="zh-CN" altLang="en-US"/>
          </a:p>
          <a:p>
            <a:r>
              <a:rPr lang="zh-CN" altLang="en-US">
                <a:sym typeface="+mn-ea"/>
              </a:rPr>
              <a:t>趋势题材（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锂电池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/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储能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/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光伏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/AI</a:t>
            </a:r>
            <a:r>
              <a:rPr lang="zh-CN" altLang="en-US">
                <a:sym typeface="+mn-ea"/>
              </a:rPr>
              <a:t>）</a:t>
            </a:r>
            <a:endParaRPr lang="zh-CN" altLang="en-US">
              <a:sym typeface="+mn-ea"/>
            </a:endParaRPr>
          </a:p>
          <a:p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情绪题材（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福建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/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海南</a:t>
            </a:r>
            <a:r>
              <a:rPr lang="zh-CN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、医药、消费、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反制日本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等</a:t>
            </a:r>
            <a:r>
              <a:rPr lang="zh-CN" altLang="en-US">
                <a:sym typeface="+mn-ea"/>
              </a:rPr>
              <a:t>）</a:t>
            </a:r>
            <a:endParaRPr lang="zh-CN" altLang="en-US"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775" y="1012825"/>
            <a:ext cx="5093970" cy="525208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7135" y="1210310"/>
            <a:ext cx="4513580" cy="210502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板块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3"/>
            </p:custDataLst>
          </p:nvPr>
        </p:nvSpPr>
        <p:spPr>
          <a:xfrm>
            <a:off x="2026920" y="168973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涨停家数前五或多次上榜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11" name="文本框 10"/>
          <p:cNvSpPr txBox="1"/>
          <p:nvPr>
            <p:custDataLst>
              <p:tags r:id="rId4"/>
            </p:custDataLst>
          </p:nvPr>
        </p:nvSpPr>
        <p:spPr>
          <a:xfrm>
            <a:off x="7487920" y="1689735"/>
            <a:ext cx="30079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5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日主力净买额排名前五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1280" y="2547620"/>
            <a:ext cx="4410075" cy="24193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4825" y="2546985"/>
            <a:ext cx="4057650" cy="237172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7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78740" y="651954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761095" y="5648325"/>
            <a:ext cx="25311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00"/>
              <a:t>（以上为特定条件、特定时间区间下的部分案例展示，不代表普遍现象，个股历史涨幅不预示其未来表现，过往收益亦不代表未来收益承诺。市场有风险，投资需谨慎！）</a:t>
            </a:r>
            <a:endParaRPr lang="zh-CN" altLang="en-US" sz="900"/>
          </a:p>
        </p:txBody>
      </p:sp>
      <p:sp>
        <p:nvSpPr>
          <p:cNvPr id="14" name="文本框 13"/>
          <p:cNvSpPr txBox="1"/>
          <p:nvPr>
            <p:custDataLst>
              <p:tags r:id="rId3"/>
            </p:custDataLst>
          </p:nvPr>
        </p:nvSpPr>
        <p:spPr>
          <a:xfrm>
            <a:off x="2259965" y="19685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投机题材的分歧低吸博弈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575" y="1005205"/>
            <a:ext cx="4919980" cy="543179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1945" y="1003935"/>
            <a:ext cx="4435475" cy="543433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00135" y="1713230"/>
            <a:ext cx="3351530" cy="343154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7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127000" y="655764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2259965" y="19685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情绪转弱：博弈分歧大长腿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825" y="1092200"/>
            <a:ext cx="5023485" cy="514413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2385" y="1095375"/>
            <a:ext cx="4773930" cy="514096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6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464435" y="3114040"/>
            <a:ext cx="817499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竞价狙击</a:t>
            </a:r>
            <a:r>
              <a:rPr lang="en-US" altLang="zh-CN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-</a:t>
            </a:r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低吸策略</a:t>
            </a:r>
            <a:endParaRPr lang="zh-CN" altLang="en-US" sz="54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4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DIAGRAM_VIRTUALLY_FRAME" val="{&quot;height&quot;:68.5,&quot;left&quot;:224.1,&quot;top&quot;:304.85,&quot;width&quot;:549.05}"/>
</p:tagLst>
</file>

<file path=ppt/tags/tag4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4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DIAGRAM_VIRTUALLY_FRAME" val="{&quot;height&quot;:291.6,&quot;left&quot;:43.9,&quot;top&quot;:133,&quot;width&quot;:890.45}"/>
</p:tagLst>
</file>

<file path=ppt/tags/tag57.xml><?xml version="1.0" encoding="utf-8"?>
<p:tagLst xmlns:p="http://schemas.openxmlformats.org/presentationml/2006/main">
  <p:tag name="KSO_WM_DIAGRAM_VIRTUALLY_FRAME" val="{&quot;height&quot;:291.6,&quot;left&quot;:43.9,&quot;top&quot;:133,&quot;width&quot;:890.45}"/>
</p:tagLst>
</file>

<file path=ppt/tags/tag5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TABLE_ENDDRAG_ORIGIN_RECT" val="424*246"/>
  <p:tag name="TABLE_ENDDRAG_RECT" val="36*166*424*246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UNIT_PLACING_PICTURE_USER_VIEWPORT" val="{&quot;height&quot;:1539,&quot;width&quot;:39003}"/>
  <p:tag name="KSO_WM_BEAUTIFY_FLAG" val="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92.xml><?xml version="1.0" encoding="utf-8"?>
<p:tagLst xmlns:p="http://schemas.openxmlformats.org/presentationml/2006/main">
  <p:tag name="commondata" val="eyJoZGlkIjoiOTQ1ZjcwNmNkMTFhMjA1Zjg5NzQyMTQ1MGUxYmIzMWEifQ=="/>
  <p:tag name="KSO_WPP_MARK_KEY" val="6cc4ece7-e633-44fb-a42a-42e090ec11f6"/>
  <p:tag name="COMMONDATA" val="eyJoZGlkIjoiN2FmMTg0ODVkMjQ5YWI5OWQ3MWYzZjIwZDI4YWFkN2QifQ=="/>
  <p:tag name="resource_record_key" val="{&quot;13&quot;:[4685217,4428820,4712228,4722044]}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2267</Words>
  <Application>WPS 演示</Application>
  <PresentationFormat>宽屏</PresentationFormat>
  <Paragraphs>214</Paragraphs>
  <Slides>17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31" baseType="lpstr">
      <vt:lpstr>Arial</vt:lpstr>
      <vt:lpstr>宋体</vt:lpstr>
      <vt:lpstr>Wingdings</vt:lpstr>
      <vt:lpstr>Wingdings</vt:lpstr>
      <vt:lpstr>思源黑体 CN Light</vt:lpstr>
      <vt:lpstr>黑体</vt:lpstr>
      <vt:lpstr>思源黑体 CN Medium</vt:lpstr>
      <vt:lpstr>思源黑体 CN Normal</vt:lpstr>
      <vt:lpstr>思源黑体 CN Bold</vt:lpstr>
      <vt:lpstr>思源黑体 CN Regular</vt:lpstr>
      <vt:lpstr>微软雅黑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Administrator</dc:creator>
  <cp:lastModifiedBy>木栖鸟</cp:lastModifiedBy>
  <cp:revision>339</cp:revision>
  <dcterms:created xsi:type="dcterms:W3CDTF">2019-06-19T02:08:00Z</dcterms:created>
  <dcterms:modified xsi:type="dcterms:W3CDTF">2025-11-21T06:47:41Z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2052-12.1.0.23542</vt:lpwstr>
  </property>
  <property fmtid="{D5CDD505-2E9C-101B-9397-08002B2CF9AE}" pid="3" name="ICV">
    <vt:lpwstr>E672830D20D84B4FA2642A41A7F5CEAB_13</vt:lpwstr>
  </property>
</Properties>
</file>