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4" r:id="rId9"/>
    <p:sldId id="1035" r:id="rId10"/>
    <p:sldId id="1037" r:id="rId11"/>
    <p:sldId id="1036" r:id="rId12"/>
    <p:sldId id="1038" r:id="rId13"/>
    <p:sldId id="1033" r:id="rId14"/>
    <p:sldId id="1009" r:id="rId15"/>
    <p:sldId id="1019" r:id="rId16"/>
    <p:sldId id="1020" r:id="rId17"/>
    <p:sldId id="1022" r:id="rId18"/>
    <p:sldId id="1021" r:id="rId19"/>
    <p:sldId id="1024" r:id="rId20"/>
    <p:sldId id="1016" r:id="rId21"/>
    <p:sldId id="1039" r:id="rId22"/>
    <p:sldId id="812" r:id="rId23"/>
    <p:sldId id="1032" r:id="rId24"/>
    <p:sldId id="263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09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1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7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8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28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5.xml"/><Relationship Id="rId2" Type="http://schemas.openxmlformats.org/officeDocument/2006/relationships/image" Target="../media/image29.png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30.png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31.png"/><Relationship Id="rId1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3.xml"/><Relationship Id="rId2" Type="http://schemas.openxmlformats.org/officeDocument/2006/relationships/image" Target="../media/image32.png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8.xml"/><Relationship Id="rId5" Type="http://schemas.openxmlformats.org/officeDocument/2006/relationships/image" Target="../media/image2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8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1000760"/>
            <a:ext cx="8676005" cy="511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趋势股起爆点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13665" y="626618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56395" y="5422265"/>
            <a:ext cx="253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5" y="4250055"/>
            <a:ext cx="4730750" cy="1862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705" y="2095500"/>
            <a:ext cx="3161665" cy="117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530" y="3267075"/>
            <a:ext cx="3164840" cy="1956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2705" y="1184910"/>
            <a:ext cx="3171190" cy="910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61095" y="5648325"/>
            <a:ext cx="253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情绪股的分歧低吸博弈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005205"/>
            <a:ext cx="4919980" cy="543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945" y="1003935"/>
            <a:ext cx="4435475" cy="5434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35" y="1713230"/>
            <a:ext cx="3351530" cy="3431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情绪分歧：博弈低吸大长腿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低吸策略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低吸策略简介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" y="2647315"/>
            <a:ext cx="10496550" cy="3371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59180" y="1113790"/>
            <a:ext cx="10218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rgbClr val="FF0000"/>
                </a:solidFill>
              </a:rPr>
              <a:t>通过</a:t>
            </a:r>
            <a:r>
              <a:rPr lang="en-US" altLang="zh-CN">
                <a:solidFill>
                  <a:srgbClr val="FF0000"/>
                </a:solidFill>
              </a:rPr>
              <a:t>AI</a:t>
            </a:r>
            <a:r>
              <a:rPr lang="zh-CN">
                <a:solidFill>
                  <a:srgbClr val="FF0000"/>
                </a:solidFill>
              </a:rPr>
              <a:t>量化策略，早盘</a:t>
            </a:r>
            <a:r>
              <a:rPr lang="en-US" altLang="zh-CN">
                <a:solidFill>
                  <a:srgbClr val="FF0000"/>
                </a:solidFill>
              </a:rPr>
              <a:t>9:25</a:t>
            </a:r>
            <a:r>
              <a:rPr lang="zh-CN" altLang="en-US">
                <a:solidFill>
                  <a:srgbClr val="FF0000"/>
                </a:solidFill>
              </a:rPr>
              <a:t>竞价结束后筛选符合游资、量化审美的潜力低开个股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优点：</a:t>
            </a:r>
            <a:r>
              <a:rPr lang="en-US" altLang="zh-CN">
                <a:solidFill>
                  <a:srgbClr val="F92BDE"/>
                </a:solidFill>
              </a:rPr>
              <a:t>‌1.</a:t>
            </a:r>
            <a:r>
              <a:rPr lang="zh-CN">
                <a:solidFill>
                  <a:srgbClr val="F92BDE"/>
                </a:solidFill>
              </a:rPr>
              <a:t>筛选速度快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竞价结束马上刷新股池策略，快速将</a:t>
            </a:r>
            <a:r>
              <a:rPr lang="en-US" altLang="zh-CN"/>
              <a:t>5000</a:t>
            </a:r>
            <a:r>
              <a:rPr lang="zh-CN" altLang="en-US"/>
              <a:t>多家上市公司缩减到个位数的池子</a:t>
            </a:r>
            <a:endParaRPr lang="zh-CN" altLang="en-US"/>
          </a:p>
          <a:p>
            <a:r>
              <a:rPr lang="en-US">
                <a:solidFill>
                  <a:srgbClr val="F92BDE"/>
                </a:solidFill>
              </a:rPr>
              <a:t>           2.</a:t>
            </a:r>
            <a:r>
              <a:rPr lang="zh-CN" altLang="en-US">
                <a:solidFill>
                  <a:srgbClr val="F92BDE"/>
                </a:solidFill>
              </a:rPr>
              <a:t>量化多因子选股，排除主观干预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通过大模型筛选，排除人工主观选股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策略适用环境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1509395"/>
            <a:ext cx="7091680" cy="3838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52245"/>
            <a:ext cx="4344035" cy="4072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2467610" y="5834380"/>
            <a:ext cx="8634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①出现情绪冰点</a:t>
            </a:r>
            <a:r>
              <a:rPr lang="zh-CN" altLang="en-US"/>
              <a:t>（涨停家数处在近期相对低点或两个以上交易日明显下降）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②冰点次日惯性恐慌</a:t>
            </a:r>
            <a:r>
              <a:rPr lang="zh-CN" altLang="en-US"/>
              <a:t>（竞价超</a:t>
            </a:r>
            <a:r>
              <a:rPr lang="en-US" altLang="zh-CN"/>
              <a:t>3000</a:t>
            </a:r>
            <a:r>
              <a:rPr lang="zh-CN" altLang="en-US"/>
              <a:t>只个股翻绿），可以寻找竞价低吸机会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4005" y="2795905"/>
            <a:ext cx="52736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处在上升通道，主力净买额红肥绿瘦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前一天为阴线或倒锤头阳线（上影线不能太长）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开盘价附近有均线或辅助线支撑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排除跌停或实体大阴线次日的竞价低吸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10680" y="1976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买阴不买阳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1276350"/>
            <a:ext cx="2619375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3357880" y="15316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</a:t>
            </a:r>
            <a:r>
              <a:rPr lang="zh-CN" sz="1400" b="1">
                <a:solidFill>
                  <a:srgbClr val="FF0000"/>
                </a:solidFill>
              </a:rPr>
              <a:t>阳线，</a:t>
            </a:r>
            <a:endParaRPr lang="zh-CN" sz="1400" b="1">
              <a:solidFill>
                <a:srgbClr val="FF0000"/>
              </a:solidFill>
            </a:endParaRPr>
          </a:p>
          <a:p>
            <a:r>
              <a:rPr lang="zh-CN" sz="1400" b="1">
                <a:solidFill>
                  <a:srgbClr val="FF0000"/>
                </a:solidFill>
              </a:rPr>
              <a:t>不符合</a:t>
            </a:r>
            <a:endParaRPr lang="zh-CN" sz="1400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80" y="3662045"/>
            <a:ext cx="256349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3484880" y="38398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前一天上影线过长，不符合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实战案例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85750" y="1951990"/>
          <a:ext cx="5391150" cy="3129280"/>
        </p:xfrm>
        <a:graphic>
          <a:graphicData uri="http://schemas.openxmlformats.org/drawingml/2006/table">
            <a:tbl>
              <a:tblPr/>
              <a:tblGrid>
                <a:gridCol w="626745"/>
                <a:gridCol w="2841625"/>
                <a:gridCol w="1304925"/>
                <a:gridCol w="617855"/>
              </a:tblGrid>
              <a:tr h="44704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冰点节点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冰点类型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次日竞价绿盘家数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是否符合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3130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2937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75" y="1030605"/>
            <a:ext cx="4765675" cy="4714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20395" y="5872480"/>
            <a:ext cx="4721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寻找情绪冰点，留意冰点次日是惯性恐慌（</a:t>
            </a:r>
            <a:r>
              <a:rPr lang="zh-CN" altLang="en-US" b="1">
                <a:solidFill>
                  <a:srgbClr val="FF0000"/>
                </a:solidFill>
              </a:rPr>
              <a:t>竞价绿盘家数</a:t>
            </a:r>
            <a:r>
              <a:rPr lang="en-US" altLang="zh-CN" b="1">
                <a:solidFill>
                  <a:srgbClr val="FF0000"/>
                </a:solidFill>
              </a:rPr>
              <a:t>3000</a:t>
            </a:r>
            <a:r>
              <a:rPr lang="zh-CN" altLang="en-US" b="1">
                <a:solidFill>
                  <a:srgbClr val="FF0000"/>
                </a:solidFill>
              </a:rPr>
              <a:t>家以上</a:t>
            </a:r>
            <a:r>
              <a:rPr lang="zh-CN" altLang="en-US"/>
              <a:t>）还是抢修复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34480" y="58724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符合情绪要求的竞价节点，通过竞价狙击</a:t>
            </a:r>
            <a:r>
              <a:rPr lang="en-US" altLang="zh-CN"/>
              <a:t>-</a:t>
            </a:r>
            <a:r>
              <a:rPr lang="zh-CN" altLang="en-US"/>
              <a:t>低吸策略选股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7346950" y="1871345"/>
            <a:ext cx="36887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19</a:t>
            </a:r>
            <a:r>
              <a:rPr lang="zh-CN" altLang="en-US" sz="1400"/>
              <a:t>日盘后内参发布</a:t>
            </a:r>
            <a:r>
              <a:rPr lang="en-US" altLang="zh-CN" sz="1400"/>
              <a:t>OCS</a:t>
            </a:r>
            <a:r>
              <a:rPr lang="zh-CN" altLang="en-US" sz="1400"/>
              <a:t>概念赛微电子，</a:t>
            </a:r>
            <a:r>
              <a:rPr lang="zh-CN" altLang="en-US" sz="1400" b="1">
                <a:solidFill>
                  <a:srgbClr val="FF0000"/>
                </a:solidFill>
              </a:rPr>
              <a:t>发布</a:t>
            </a:r>
            <a:r>
              <a:rPr lang="zh-CN" sz="1400" b="1">
                <a:solidFill>
                  <a:srgbClr val="FF0000"/>
                </a:solidFill>
              </a:rPr>
              <a:t>后</a:t>
            </a:r>
            <a:r>
              <a:rPr lang="en-US" altLang="zh-CN" sz="1400" b="1">
                <a:solidFill>
                  <a:srgbClr val="FF0000"/>
                </a:solidFill>
              </a:rPr>
              <a:t>5</a:t>
            </a:r>
            <a:r>
              <a:rPr lang="zh-CN" altLang="en-US" sz="1400" b="1">
                <a:solidFill>
                  <a:srgbClr val="FF0000"/>
                </a:solidFill>
              </a:rPr>
              <a:t>个交易日大涨</a:t>
            </a:r>
            <a:r>
              <a:rPr lang="en-US" altLang="zh-CN" sz="1400" b="1">
                <a:solidFill>
                  <a:srgbClr val="FF0000"/>
                </a:solidFill>
              </a:rPr>
              <a:t>40%</a:t>
            </a:r>
            <a:endParaRPr lang="en-US" altLang="zh-CN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20</a:t>
            </a:r>
            <a:r>
              <a:rPr lang="zh-CN" altLang="en-US" sz="1400"/>
              <a:t>日盘后内参发布医药概念开开实业，</a:t>
            </a:r>
            <a:r>
              <a:rPr lang="zh-CN" altLang="en-US" sz="1400" b="1">
                <a:solidFill>
                  <a:srgbClr val="FF0000"/>
                </a:solidFill>
              </a:rPr>
              <a:t>发布后</a:t>
            </a:r>
            <a:r>
              <a:rPr lang="zh-CN" sz="1400" b="1">
                <a:solidFill>
                  <a:srgbClr val="FF0000"/>
                </a:solidFill>
              </a:rPr>
              <a:t>两个交易日触及涨停</a:t>
            </a:r>
            <a:r>
              <a:rPr lang="zh-CN" altLang="en-US" sz="1400" b="1">
                <a:solidFill>
                  <a:srgbClr val="FF0000"/>
                </a:solidFill>
              </a:rPr>
              <a:t>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23</a:t>
            </a:r>
            <a:r>
              <a:rPr lang="zh-CN" altLang="en-US" sz="1400"/>
              <a:t>日盘后内参发布航天概念上海港湾，</a:t>
            </a:r>
            <a:r>
              <a:rPr lang="zh-CN" altLang="en-US" sz="1400" b="1">
                <a:solidFill>
                  <a:srgbClr val="FF0000"/>
                </a:solidFill>
              </a:rPr>
              <a:t>发布后</a:t>
            </a:r>
            <a:r>
              <a:rPr lang="en-US" altLang="zh-CN" sz="1400" b="1">
                <a:solidFill>
                  <a:srgbClr val="FF0000"/>
                </a:solidFill>
              </a:rPr>
              <a:t>2</a:t>
            </a:r>
            <a:r>
              <a:rPr lang="zh-CN" altLang="en-US" sz="1400" b="1">
                <a:solidFill>
                  <a:srgbClr val="FF0000"/>
                </a:solidFill>
              </a:rPr>
              <a:t>个交易日内触及二连板涨停！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24</a:t>
            </a:r>
            <a:r>
              <a:rPr lang="zh-CN" altLang="en-US" sz="1400"/>
              <a:t>日盘后内参发布航天概念乾照光电，</a:t>
            </a:r>
            <a:r>
              <a:rPr lang="zh-CN" altLang="en-US" sz="1400" b="1">
                <a:solidFill>
                  <a:srgbClr val="FF0000"/>
                </a:solidFill>
              </a:rPr>
              <a:t>发布后</a:t>
            </a:r>
            <a:r>
              <a:rPr lang="en-US" altLang="zh-CN" sz="1400" b="1">
                <a:solidFill>
                  <a:srgbClr val="FF0000"/>
                </a:solidFill>
              </a:rPr>
              <a:t>4</a:t>
            </a:r>
            <a:r>
              <a:rPr lang="zh-CN" altLang="en-US" sz="1400" b="1">
                <a:solidFill>
                  <a:srgbClr val="FF0000"/>
                </a:solidFill>
              </a:rPr>
              <a:t>个交易日</a:t>
            </a:r>
            <a:r>
              <a:rPr lang="zh-CN" sz="1400" b="1">
                <a:solidFill>
                  <a:srgbClr val="FF0000"/>
                </a:solidFill>
              </a:rPr>
              <a:t>收获</a:t>
            </a:r>
            <a:r>
              <a:rPr lang="en-US" altLang="zh-CN" sz="1400" b="1">
                <a:solidFill>
                  <a:srgbClr val="FF0000"/>
                </a:solidFill>
              </a:rPr>
              <a:t>20cm</a:t>
            </a:r>
            <a:r>
              <a:rPr lang="zh-CN" altLang="en-US" sz="1400" b="1">
                <a:solidFill>
                  <a:srgbClr val="FF0000"/>
                </a:solidFill>
              </a:rPr>
              <a:t>涨停！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5" y="983615"/>
            <a:ext cx="5057140" cy="5500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震荡期把握轮动机会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16190" y="5193030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965565" y="979170"/>
            <a:ext cx="29298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>
                <a:sym typeface="+mn-ea"/>
              </a:rPr>
              <a:t>，发布后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20cm6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天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板，最大涨幅</a:t>
            </a:r>
            <a:r>
              <a:rPr lang="zh-CN" b="1">
                <a:solidFill>
                  <a:srgbClr val="FF0000"/>
                </a:solidFill>
                <a:sym typeface="+mn-ea"/>
              </a:rPr>
              <a:t>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150%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日盘后内参发布消费概念股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中锐股份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两周内收获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连板涨停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日盘后内参发布医药商业概念股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漱玉平民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日盘后内参发布医药概念股</a:t>
            </a:r>
            <a:r>
              <a:rPr lang="zh-CN" altLang="en-US" b="1">
                <a:solidFill>
                  <a:srgbClr val="FF0000"/>
                </a:solidFill>
              </a:rPr>
              <a:t>众生药业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zh-CN" b="1">
                <a:solidFill>
                  <a:srgbClr val="FF0000"/>
                </a:solidFill>
              </a:rPr>
              <a:t>周内收获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494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847725"/>
            <a:ext cx="8787130" cy="56356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1065" y="3699510"/>
            <a:ext cx="592328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平均股价金叉后期，连续上影线后收反包阳线，该弱不弱视为强，存在向上变盘可能（取决于能否放量突破）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成仓左右（未突破）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/5-6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成（放量突破）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OCS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应用、锂电池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消费：零售、食品；航天；地图炒作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027430"/>
            <a:ext cx="4488815" cy="541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40" y="1172210"/>
            <a:ext cx="40862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即将迎来新一波主升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1071245"/>
            <a:ext cx="8848725" cy="483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606550" y="1131570"/>
            <a:ext cx="528828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每一次最近多板指数的大幅连续下探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随后都是一轮强主升行情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6073140"/>
            <a:ext cx="9630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最近多板指数连续大幅下探，风险出清相对充分，</a:t>
            </a:r>
            <a:r>
              <a:rPr lang="zh-CN" altLang="en-US" b="1">
                <a:solidFill>
                  <a:srgbClr val="FF0000"/>
                </a:solidFill>
              </a:rPr>
              <a:t>下一轮反弹周期有望出现大级别情绪主升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6550" y="1953895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</a:t>
            </a:r>
            <a:r>
              <a:rPr lang="en-US" altLang="zh-CN" sz="1400" b="1">
                <a:solidFill>
                  <a:srgbClr val="FF0000"/>
                </a:solidFill>
              </a:rPr>
              <a:t>DS</a:t>
            </a:r>
            <a:r>
              <a:rPr lang="zh-CN" altLang="en-US" sz="1400" b="1">
                <a:solidFill>
                  <a:srgbClr val="FF0000"/>
                </a:solidFill>
              </a:rPr>
              <a:t>两波大主升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65500" y="186182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探底后走出机器人、军工、稳定币三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9900" y="1131570"/>
            <a:ext cx="1631950" cy="683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探底后走出煤炭、海峡线两</a:t>
            </a:r>
            <a:r>
              <a:rPr lang="zh-CN" altLang="en-US" sz="1400" b="1">
                <a:solidFill>
                  <a:srgbClr val="FF0000"/>
                </a:solidFill>
              </a:rPr>
              <a:t>波大主升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2030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105" y="2423795"/>
            <a:ext cx="4152900" cy="2752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60" y="2513965"/>
            <a:ext cx="5029835" cy="2438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" y="1509395"/>
            <a:ext cx="7091680" cy="3838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452245"/>
            <a:ext cx="4344035" cy="4072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2467610" y="5834380"/>
            <a:ext cx="8634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①出现情绪冰点</a:t>
            </a:r>
            <a:r>
              <a:rPr lang="zh-CN" altLang="en-US"/>
              <a:t>（涨停家数处在近期相对低点或两个以上交易日明显下降）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②冰点次日惯性恐慌</a:t>
            </a:r>
            <a:r>
              <a:rPr lang="zh-CN" altLang="en-US"/>
              <a:t>（竞价超</a:t>
            </a:r>
            <a:r>
              <a:rPr lang="en-US" altLang="zh-CN"/>
              <a:t>3000</a:t>
            </a:r>
            <a:r>
              <a:rPr lang="zh-CN" altLang="en-US"/>
              <a:t>只个股翻绿），可以寻找竞价低吸机会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竞价狙击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低吸策略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689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3600" y="2857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4005" y="2795905"/>
            <a:ext cx="52736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处在上升通道，主力净买额红肥绿瘦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前一天为阴线或倒锤头阳线（上影线不能太长）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开盘价附近有均线或辅助线支撑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排除跌停或实体大阴线次日的竞价低吸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10680" y="1976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买阴不买阳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1276350"/>
            <a:ext cx="2619375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3357880" y="15316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</a:t>
            </a:r>
            <a:r>
              <a:rPr lang="zh-CN" sz="1400" b="1">
                <a:solidFill>
                  <a:srgbClr val="FF0000"/>
                </a:solidFill>
              </a:rPr>
              <a:t>阳线，</a:t>
            </a:r>
            <a:endParaRPr lang="zh-CN" sz="1400" b="1">
              <a:solidFill>
                <a:srgbClr val="FF0000"/>
              </a:solidFill>
            </a:endParaRPr>
          </a:p>
          <a:p>
            <a:r>
              <a:rPr lang="zh-CN" sz="1400" b="1">
                <a:solidFill>
                  <a:srgbClr val="FF0000"/>
                </a:solidFill>
              </a:rPr>
              <a:t>不符合</a:t>
            </a:r>
            <a:endParaRPr lang="zh-CN" sz="1400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880" y="3662045"/>
            <a:ext cx="256349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3484880" y="38398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前一天上影线过长，不符合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ABLE_ENDDRAG_ORIGIN_RECT" val="424*246"/>
  <p:tag name="TABLE_ENDDRAG_RECT" val="36*166*424*24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3290</Words>
  <Application>WPS 演示</Application>
  <PresentationFormat>宽屏</PresentationFormat>
  <Paragraphs>286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340</cp:revision>
  <dcterms:created xsi:type="dcterms:W3CDTF">2019-06-19T02:08:00Z</dcterms:created>
  <dcterms:modified xsi:type="dcterms:W3CDTF">2025-11-28T06:45:47Z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E7370B7339754EB196BED63205159FEC_13</vt:lpwstr>
  </property>
</Properties>
</file>