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00" r:id="rId3"/>
    <p:sldId id="257" r:id="rId4"/>
    <p:sldId id="756" r:id="rId5"/>
    <p:sldId id="568" r:id="rId7"/>
    <p:sldId id="717" r:id="rId8"/>
    <p:sldId id="740" r:id="rId9"/>
    <p:sldId id="705" r:id="rId10"/>
    <p:sldId id="729" r:id="rId11"/>
    <p:sldId id="741" r:id="rId12"/>
    <p:sldId id="719" r:id="rId13"/>
    <p:sldId id="730" r:id="rId14"/>
    <p:sldId id="731" r:id="rId15"/>
    <p:sldId id="718" r:id="rId16"/>
    <p:sldId id="712" r:id="rId17"/>
    <p:sldId id="713" r:id="rId18"/>
    <p:sldId id="743" r:id="rId19"/>
    <p:sldId id="280" r:id="rId20"/>
    <p:sldId id="616" r:id="rId21"/>
    <p:sldId id="739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99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7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4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5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7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8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31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8.xml"/><Relationship Id="rId5" Type="http://schemas.openxmlformats.org/officeDocument/2006/relationships/image" Target="../media/image2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11.pn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5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龙头反包②：选反包图形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94270" y="1721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/>
              <a:t>选出早盘放量冲高，午后跳水杀跌至尾盘的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天内出现过实体大阳线</a:t>
            </a:r>
            <a:r>
              <a:rPr lang="zh-CN" altLang="en-US"/>
              <a:t>，且大阳线支撑位（实体一半或启动位）能与趋势线（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日线或辅助线）形成共同短线支撑点位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 </a:t>
            </a:r>
            <a:r>
              <a:rPr lang="zh-CN" altLang="en-US" b="1">
                <a:solidFill>
                  <a:srgbClr val="FF0000"/>
                </a:solidFill>
              </a:rPr>
              <a:t>当天已经回补了高开缺口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4. </a:t>
            </a:r>
            <a:r>
              <a:rPr lang="zh-CN" altLang="en-US"/>
              <a:t>排除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连板及以上的连板股</a:t>
            </a:r>
            <a:r>
              <a:rPr lang="zh-CN" altLang="en-US"/>
              <a:t>断板后的上影线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5" y="903605"/>
            <a:ext cx="5997575" cy="5524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龙头反包③：竞价确认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97240" y="2045335"/>
            <a:ext cx="35325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zh-CN" altLang="en-US" b="1">
                <a:solidFill>
                  <a:srgbClr val="FF0000"/>
                </a:solidFill>
              </a:rPr>
              <a:t>竞价金额接近或大于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/>
              <a:t>低开幅度最好低于</a:t>
            </a:r>
            <a:r>
              <a:rPr lang="en-US" altLang="zh-CN"/>
              <a:t>-2%</a:t>
            </a:r>
            <a:r>
              <a:rPr lang="zh-CN" altLang="en-US"/>
              <a:t>，且能低开</a:t>
            </a:r>
            <a:r>
              <a:rPr lang="zh-CN"/>
              <a:t>至趋势线和大阳线的</a:t>
            </a:r>
            <a:r>
              <a:rPr lang="zh-CN" b="1">
                <a:solidFill>
                  <a:srgbClr val="FF0000"/>
                </a:solidFill>
              </a:rPr>
              <a:t>共同支撑位附近</a:t>
            </a:r>
            <a:r>
              <a:rPr lang="zh-CN"/>
              <a:t>（创业板偏差</a:t>
            </a:r>
            <a:r>
              <a:rPr lang="en-US" altLang="zh-CN"/>
              <a:t>2-3</a:t>
            </a:r>
            <a:r>
              <a:rPr lang="zh-CN" altLang="en-US"/>
              <a:t>个点，主板偏差</a:t>
            </a:r>
            <a:r>
              <a:rPr lang="en-US" altLang="zh-CN"/>
              <a:t>1-2</a:t>
            </a:r>
            <a:r>
              <a:rPr lang="zh-CN" altLang="en-US"/>
              <a:t>个点）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能出现在</a:t>
            </a:r>
            <a:r>
              <a:rPr lang="zh-CN" altLang="en-US" b="1">
                <a:solidFill>
                  <a:srgbClr val="FF0000"/>
                </a:solidFill>
              </a:rPr>
              <a:t>竞价狙击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lang="zh-CN" altLang="en-US" b="1">
                <a:solidFill>
                  <a:srgbClr val="FF0000"/>
                </a:solidFill>
              </a:rPr>
              <a:t>涨停回马枪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主力诱空战法</a:t>
            </a:r>
            <a:r>
              <a:rPr lang="zh-CN" altLang="en-US">
                <a:solidFill>
                  <a:schemeClr val="tx1"/>
                </a:solidFill>
              </a:rPr>
              <a:t>形成叠加的</a:t>
            </a:r>
            <a:r>
              <a:rPr lang="zh-CN" altLang="en-US"/>
              <a:t>，表现会更加强势（加分项，非必需条件）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7135"/>
          <a:stretch>
            <a:fillRect/>
          </a:stretch>
        </p:blipFill>
        <p:spPr>
          <a:xfrm>
            <a:off x="447040" y="1414780"/>
            <a:ext cx="7695565" cy="4557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龙头反包③：竞价确认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40065" y="2045335"/>
            <a:ext cx="37896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 </a:t>
            </a:r>
            <a:r>
              <a:rPr lang="en-US" altLang="zh-CN" b="1">
                <a:solidFill>
                  <a:srgbClr val="FF0000"/>
                </a:solidFill>
              </a:rPr>
              <a:t>9:25</a:t>
            </a:r>
            <a:r>
              <a:rPr lang="zh-CN" altLang="en-US" b="1">
                <a:solidFill>
                  <a:srgbClr val="FF0000"/>
                </a:solidFill>
              </a:rPr>
              <a:t>竞价金额、</a:t>
            </a:r>
            <a:r>
              <a:rPr lang="zh-CN" b="1">
                <a:solidFill>
                  <a:srgbClr val="FF0000"/>
                </a:solidFill>
              </a:rPr>
              <a:t>大额净买都大于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2. </a:t>
            </a:r>
            <a:r>
              <a:rPr lang="zh-CN"/>
              <a:t>竞价出现过小抢筹</a:t>
            </a:r>
            <a:endParaRPr lang="zh-CN"/>
          </a:p>
          <a:p>
            <a:endParaRPr lang="zh-CN" altLang="en-US"/>
          </a:p>
          <a:p>
            <a:r>
              <a:rPr lang="en-US" altLang="zh-CN"/>
              <a:t>3.</a:t>
            </a:r>
            <a:r>
              <a:rPr lang="zh-CN"/>
              <a:t>板块前一天是流动资金翻红的调整</a:t>
            </a:r>
            <a:r>
              <a:rPr lang="en-US" altLang="zh-CN"/>
              <a:t>K</a:t>
            </a:r>
            <a:r>
              <a:rPr lang="zh-CN" altLang="en-US"/>
              <a:t>线（小阴线、上影线、十字星等）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仓位相比于普通模式要控制一下，</a:t>
            </a:r>
            <a:r>
              <a:rPr lang="en-US" altLang="zh-CN"/>
              <a:t>1-1.5</a:t>
            </a:r>
            <a:r>
              <a:rPr lang="zh-CN" altLang="en-US"/>
              <a:t>成仓左右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28000" y="12903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变式：抢筹高开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1114425"/>
            <a:ext cx="7496175" cy="2314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3429000"/>
            <a:ext cx="3972560" cy="2826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435" y="3429000"/>
            <a:ext cx="3523615" cy="28263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24875" y="1663700"/>
            <a:ext cx="310769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日线、辅助线）附近，如果在支撑上方，可以直接挂单，委托价比开盘价高</a:t>
            </a:r>
            <a:r>
              <a:rPr lang="en-US" altLang="zh-CN"/>
              <a:t>1</a:t>
            </a:r>
            <a:r>
              <a:rPr lang="zh-CN" altLang="en-US"/>
              <a:t>个点左右，仓位</a:t>
            </a:r>
            <a:r>
              <a:rPr lang="en-US" altLang="zh-CN"/>
              <a:t>1-2</a:t>
            </a:r>
            <a:r>
              <a:rPr lang="zh-CN" altLang="en-US"/>
              <a:t>成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如果在支撑位下方，需要开盘秒拉过最近的支撑均线表态，</a:t>
            </a:r>
            <a:r>
              <a:rPr lang="zh-CN" altLang="en-US" b="1">
                <a:solidFill>
                  <a:srgbClr val="FF0000"/>
                </a:solidFill>
              </a:rPr>
              <a:t>委托价比突破的支撑高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个点左右，</a:t>
            </a:r>
            <a:r>
              <a:rPr lang="zh-CN" altLang="en-US" b="1">
                <a:solidFill>
                  <a:srgbClr val="FF0000"/>
                </a:solidFill>
              </a:rPr>
              <a:t>仓位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zh-CN" altLang="en-US"/>
              <a:t>（成功</a:t>
            </a:r>
            <a:r>
              <a:rPr lang="en-US" altLang="zh-CN"/>
              <a:t>5</a:t>
            </a:r>
            <a:r>
              <a:rPr lang="zh-CN" altLang="en-US"/>
              <a:t>次以上熟悉模式后，对于看好的个股或节点可以提高到</a:t>
            </a:r>
            <a:r>
              <a:rPr lang="en-US" altLang="zh-CN"/>
              <a:t>3</a:t>
            </a:r>
            <a:r>
              <a:rPr lang="zh-CN" altLang="en-US"/>
              <a:t>成）</a:t>
            </a:r>
            <a:endParaRPr lang="zh-CN" altLang="en-US"/>
          </a:p>
          <a:p>
            <a:pPr algn="l"/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25857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125857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1222375"/>
            <a:ext cx="9009380" cy="4942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趋势线防守，强留弱走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36710" y="2393950"/>
            <a:ext cx="2955290" cy="1682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1600"/>
              <a:t>①</a:t>
            </a:r>
            <a:r>
              <a:rPr lang="zh-CN" sz="1600"/>
              <a:t>有浮盈先部分高抛</a:t>
            </a:r>
            <a:r>
              <a:rPr lang="en-US" altLang="zh-CN" sz="1600"/>
              <a:t>T</a:t>
            </a:r>
            <a:r>
              <a:rPr lang="zh-CN" altLang="en-US" sz="1600"/>
              <a:t>低成本</a:t>
            </a:r>
            <a:endParaRPr lang="zh-CN" altLang="en-US" sz="1600"/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②趋势线防守等待盘中脉冲（偏离分时均线</a:t>
            </a:r>
            <a:r>
              <a:rPr lang="en-US" altLang="zh-CN" sz="1600"/>
              <a:t>4%</a:t>
            </a:r>
            <a:r>
              <a:rPr lang="zh-CN" altLang="en-US" sz="1600"/>
              <a:t>的无量冲高），如无脉冲尽量尾盘离场</a:t>
            </a:r>
            <a:endParaRPr lang="zh-CN" altLang="en-US" sz="1600"/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③如果属于资金和趋势都强势的风口主题，可以保留</a:t>
            </a:r>
            <a:r>
              <a:rPr lang="en-US" altLang="zh-CN" sz="1600"/>
              <a:t>1/3</a:t>
            </a:r>
            <a:r>
              <a:rPr lang="zh-CN" altLang="en-US" sz="1600"/>
              <a:t>的底仓沿着</a:t>
            </a:r>
            <a:r>
              <a:rPr lang="en-US" altLang="zh-CN" sz="1600"/>
              <a:t>5</a:t>
            </a:r>
            <a:r>
              <a:rPr lang="zh-CN" altLang="en-US" sz="1600"/>
              <a:t>日线看趋势</a:t>
            </a:r>
            <a:endParaRPr lang="zh-CN" altLang="en-US" sz="16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222375"/>
            <a:ext cx="5461635" cy="1442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破位止损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60715" y="2632710"/>
            <a:ext cx="3642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①</a:t>
            </a:r>
            <a:r>
              <a:rPr lang="zh-CN"/>
              <a:t>走势不及预期优先考虑止损</a:t>
            </a:r>
            <a:endParaRPr lang="zh-CN"/>
          </a:p>
          <a:p>
            <a:pPr algn="l"/>
            <a:endParaRPr lang="zh-CN" altLang="en-US"/>
          </a:p>
          <a:p>
            <a:pPr algn="l"/>
            <a:r>
              <a:rPr lang="zh-CN" altLang="en-US"/>
              <a:t>②减仓后看盘中有无脉冲翻红的离场机会，如无脉冲尽量尾盘离场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" y="1264920"/>
            <a:ext cx="7922895" cy="5034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867410"/>
            <a:ext cx="7684770" cy="5668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上升通道（开盘价在辅助线上方，辅助线黄线高于红线），剔除ST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" y="4865370"/>
            <a:ext cx="6523355" cy="16649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883285"/>
            <a:ext cx="9855835" cy="5544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8415" y="897890"/>
            <a:ext cx="10106025" cy="5684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70" y="4869180"/>
            <a:ext cx="1431290" cy="143129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-660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282055" y="949325"/>
          <a:ext cx="4391660" cy="1853565"/>
        </p:xfrm>
        <a:graphic>
          <a:graphicData uri="http://schemas.openxmlformats.org/drawingml/2006/table">
            <a:tbl>
              <a:tblPr/>
              <a:tblGrid>
                <a:gridCol w="1313815"/>
                <a:gridCol w="1440180"/>
                <a:gridCol w="1637665"/>
              </a:tblGrid>
              <a:tr h="283210">
                <a:tc>
                  <a:txBody>
                    <a:bodyPr/>
                    <a:p>
                      <a:pPr algn="l" fontAlgn="ctr"/>
                      <a:endParaRPr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财联社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九点特供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endParaRPr lang="en-US" altLang="zh-CN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23114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价格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518/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238/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更新频率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每个交易日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每个交易日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策略个股数量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5-6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只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篇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是否有服务和教学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B5C6EA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有公开课教学栏目使用的短线盈利模式；</a:t>
                      </a:r>
                      <a:b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b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可以通过圈子联系栏目主笔的投顾老师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-66040" y="630682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055" y="2915285"/>
            <a:ext cx="4391660" cy="3278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590550" y="949325"/>
          <a:ext cx="5314950" cy="5245100"/>
        </p:xfrm>
        <a:graphic>
          <a:graphicData uri="http://schemas.openxmlformats.org/drawingml/2006/table">
            <a:tbl>
              <a:tblPr/>
              <a:tblGrid>
                <a:gridCol w="1555750"/>
                <a:gridCol w="777875"/>
                <a:gridCol w="1490345"/>
                <a:gridCol w="1490980"/>
              </a:tblGrid>
              <a:tr h="435610">
                <a:tc gridSpan="4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栏目表现回顾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4C5E"/>
                    </a:solidFill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68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异动时间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异动表现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949F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同花顺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润和软件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神宇股份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10.19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10.16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青岛金王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10.21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上海贝岭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中信海直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航宇微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10.22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跃岭股份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深振业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99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钧达股份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30035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云创数据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10.28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实体涨幅超</a:t>
                      </a: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541020">
                <a:tc gridSpan="4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903605"/>
            <a:ext cx="5801995" cy="5120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30" y="903605"/>
            <a:ext cx="4004945" cy="35185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" y="903605"/>
            <a:ext cx="2798445" cy="2216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450330" y="4519295"/>
            <a:ext cx="50069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流动资金翻绿的死叉：反抽减亏，等待日线</a:t>
            </a:r>
            <a:r>
              <a:rPr lang="zh-CN" altLang="en-US"/>
              <a:t>金叉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题材：</a:t>
            </a:r>
            <a:endParaRPr lang="zh-CN" altLang="en-US"/>
          </a:p>
          <a:p>
            <a:r>
              <a:rPr lang="zh-CN" altLang="en-US"/>
              <a:t>短线防守题材（消费、医药、</a:t>
            </a:r>
            <a:r>
              <a:rPr lang="zh-CN" altLang="en-US"/>
              <a:t>农业）</a:t>
            </a:r>
            <a:endParaRPr lang="zh-CN" altLang="en-US"/>
          </a:p>
          <a:p>
            <a:r>
              <a:rPr lang="zh-CN" altLang="en-US"/>
              <a:t>风险释放后继续关注资金新高的泛科技方向（低空经济、芯片、鸿蒙、信创、</a:t>
            </a:r>
            <a:r>
              <a:rPr lang="zh-CN" altLang="en-US"/>
              <a:t>人工智能）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竞价策略：龙头反包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75" y="1004570"/>
            <a:ext cx="5017770" cy="5045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" y="1514475"/>
            <a:ext cx="6694170" cy="37109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54241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1259205"/>
            <a:ext cx="7785100" cy="4782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龙头反包①：选龙头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" y="1232535"/>
            <a:ext cx="6700520" cy="4408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273175" y="5838190"/>
            <a:ext cx="9898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盘后选出猎手当天的</a:t>
            </a:r>
            <a:r>
              <a:rPr lang="zh-CN" altLang="en-US" b="1">
                <a:solidFill>
                  <a:srgbClr val="FF0000"/>
                </a:solidFill>
              </a:rPr>
              <a:t>分歧龙头（高人气、弹性大、资金强）</a:t>
            </a:r>
            <a:r>
              <a:rPr lang="zh-CN" altLang="en-US"/>
              <a:t>，添加自选后按照智能盯盘条件进行初步筛选，如果没有猎手可以直接按照同样的智能盯盘条件对沪深</a:t>
            </a:r>
            <a:r>
              <a:rPr lang="en-US" altLang="zh-CN"/>
              <a:t>A</a:t>
            </a:r>
            <a:r>
              <a:rPr lang="zh-CN" altLang="en-US"/>
              <a:t>股进行筛选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b="8966"/>
          <a:stretch>
            <a:fillRect/>
          </a:stretch>
        </p:blipFill>
        <p:spPr>
          <a:xfrm>
            <a:off x="6983095" y="1230630"/>
            <a:ext cx="2414270" cy="4410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365" y="1232535"/>
            <a:ext cx="2521585" cy="44081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龙头反包①：选龙头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9152255" y="2649855"/>
            <a:ext cx="2768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通过智能盯盘条件，对分歧龙头完成第一轮筛选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65" y="979805"/>
            <a:ext cx="8677910" cy="52692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TABLE_ENDDRAG_ORIGIN_RECT" val="345*134"/>
  <p:tag name="TABLE_ENDDRAG_RECT" val="470*86*345*13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ABLE_ENDDRAG_ORIGIN_RECT" val="418*413"/>
  <p:tag name="TABLE_ENDDRAG_RECT" val="46*74*418*413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commondata" val="eyJoZGlkIjoiYjc1YjdlNDVhOTYwNTlmNGZhY2RiNDU0ODNiMzI1YmU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3444</Words>
  <Application>WPS 演示</Application>
  <PresentationFormat>宽屏</PresentationFormat>
  <Paragraphs>327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240</cp:revision>
  <dcterms:created xsi:type="dcterms:W3CDTF">2019-06-19T02:08:00Z</dcterms:created>
  <dcterms:modified xsi:type="dcterms:W3CDTF">2024-11-01T06:44:22Z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5EF3033AA890459F9E369D12E8D6CFB7_13</vt:lpwstr>
  </property>
</Properties>
</file>