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400" r:id="rId3"/>
    <p:sldId id="257" r:id="rId4"/>
    <p:sldId id="838" r:id="rId5"/>
    <p:sldId id="887" r:id="rId6"/>
    <p:sldId id="1025" r:id="rId8"/>
    <p:sldId id="1035" r:id="rId9"/>
    <p:sldId id="1056" r:id="rId10"/>
    <p:sldId id="1052" r:id="rId11"/>
    <p:sldId id="1050" r:id="rId12"/>
    <p:sldId id="1051" r:id="rId13"/>
    <p:sldId id="1041" r:id="rId14"/>
    <p:sldId id="1042" r:id="rId15"/>
    <p:sldId id="1046" r:id="rId16"/>
    <p:sldId id="1043" r:id="rId17"/>
    <p:sldId id="1044" r:id="rId18"/>
    <p:sldId id="1045" r:id="rId19"/>
    <p:sldId id="1047" r:id="rId20"/>
    <p:sldId id="1055" r:id="rId21"/>
    <p:sldId id="263" r:id="rId22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5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615E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45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97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1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2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tags" Target="../tags/tag73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8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81.xml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4.xml"/><Relationship Id="rId3" Type="http://schemas.openxmlformats.org/officeDocument/2006/relationships/image" Target="../media/image24.png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7.xml"/><Relationship Id="rId3" Type="http://schemas.openxmlformats.org/officeDocument/2006/relationships/image" Target="../media/image25.png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89.xml"/><Relationship Id="rId2" Type="http://schemas.openxmlformats.org/officeDocument/2006/relationships/image" Target="../media/image26.png"/><Relationship Id="rId1" Type="http://schemas.openxmlformats.org/officeDocument/2006/relationships/tags" Target="../tags/tag88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91.xml"/><Relationship Id="rId2" Type="http://schemas.openxmlformats.org/officeDocument/2006/relationships/image" Target="../media/image27.png"/><Relationship Id="rId1" Type="http://schemas.openxmlformats.org/officeDocument/2006/relationships/tags" Target="../tags/tag90.xml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96.xml"/><Relationship Id="rId5" Type="http://schemas.openxmlformats.org/officeDocument/2006/relationships/image" Target="../media/image2.png"/><Relationship Id="rId4" Type="http://schemas.openxmlformats.org/officeDocument/2006/relationships/tags" Target="../tags/tag95.xml"/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7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3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5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1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4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68.xml"/><Relationship Id="rId5" Type="http://schemas.openxmlformats.org/officeDocument/2006/relationships/image" Target="../media/image15.png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335"/>
            <a:ext cx="12200890" cy="68446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63384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2223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sp>
        <p:nvSpPr>
          <p:cNvPr id="12" name="文本框 11"/>
          <p:cNvSpPr txBox="1"/>
          <p:nvPr/>
        </p:nvSpPr>
        <p:spPr>
          <a:xfrm>
            <a:off x="8213725" y="5095240"/>
            <a:ext cx="29692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00"/>
              <a:t>（以上为特定条件、特定时间区间下的部分案例展示，以及公司用户部分较好的反馈展示，不代表普遍现象，个股历史涨幅不预示其未来表现，过往收益亦不代表未来收益承诺。市场有风险，投资需谨慎！）</a:t>
            </a:r>
            <a:endParaRPr lang="zh-CN" altLang="en-US" sz="900"/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上升期把握龙头主升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6785" y="2632710"/>
            <a:ext cx="4640580" cy="18103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332865"/>
            <a:ext cx="6738620" cy="48723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竞价战法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缩量龙低吸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990" y="2016760"/>
            <a:ext cx="4493895" cy="44850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430" y="2016760"/>
            <a:ext cx="4813935" cy="44850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2132965" y="903605"/>
            <a:ext cx="89763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核心逻辑：</a:t>
            </a:r>
            <a:r>
              <a:rPr lang="zh-CN" altLang="en-US"/>
              <a:t>上一个交易日放量分歧涨停，随后缩量弱转强（高开秒板或</a:t>
            </a:r>
            <a:r>
              <a:rPr lang="en-US" altLang="zh-CN"/>
              <a:t>T</a:t>
            </a:r>
            <a:r>
              <a:rPr lang="zh-CN" altLang="en-US"/>
              <a:t>字板），让场外资金形成</a:t>
            </a:r>
            <a:r>
              <a:rPr lang="en-US" altLang="zh-CN"/>
              <a:t>“</a:t>
            </a:r>
            <a:r>
              <a:rPr lang="zh-CN" altLang="en-US"/>
              <a:t>想买买不到</a:t>
            </a:r>
            <a:r>
              <a:rPr lang="en-US" altLang="zh-CN"/>
              <a:t>”</a:t>
            </a:r>
            <a:r>
              <a:rPr lang="zh-CN" altLang="en-US"/>
              <a:t>的踏空焦虑。那么弱转强的</a:t>
            </a:r>
            <a:r>
              <a:rPr lang="zh-CN" altLang="en-US" b="1">
                <a:solidFill>
                  <a:srgbClr val="FF0000"/>
                </a:solidFill>
              </a:rPr>
              <a:t>缩量板</a:t>
            </a:r>
            <a:r>
              <a:rPr lang="en-US" altLang="zh-CN" b="1">
                <a:solidFill>
                  <a:srgbClr val="FF0000"/>
                </a:solidFill>
              </a:rPr>
              <a:t>/T</a:t>
            </a:r>
            <a:r>
              <a:rPr lang="zh-CN" altLang="en-US" b="1">
                <a:solidFill>
                  <a:srgbClr val="FF0000"/>
                </a:solidFill>
              </a:rPr>
              <a:t>字板（缩量板第二天可以低开，但</a:t>
            </a:r>
            <a:r>
              <a:rPr lang="en-US" altLang="zh-CN" b="1">
                <a:solidFill>
                  <a:srgbClr val="FF0000"/>
                </a:solidFill>
              </a:rPr>
              <a:t>T</a:t>
            </a:r>
            <a:r>
              <a:rPr lang="zh-CN" altLang="en-US" b="1">
                <a:solidFill>
                  <a:srgbClr val="FF0000"/>
                </a:solidFill>
              </a:rPr>
              <a:t>字板第二天一定要高开）</a:t>
            </a:r>
            <a:r>
              <a:rPr lang="zh-CN" altLang="en-US"/>
              <a:t>次日如果急跌下杀，就容易出现抄底性买盘</a:t>
            </a:r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战法逻辑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选股条件</a:t>
            </a:r>
            <a:r>
              <a:rPr lang="en-US" altLang="zh-CN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-</a:t>
            </a:r>
            <a:r>
              <a:rPr lang="zh-CN" altLang="en-US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题材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02865" y="1111250"/>
            <a:ext cx="789368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核心前提：</a:t>
            </a:r>
            <a:r>
              <a:rPr lang="zh-CN"/>
              <a:t>具备足够的人气和辨识度（题材强度与稀缺性）</a:t>
            </a:r>
            <a:endParaRPr lang="zh-CN"/>
          </a:p>
          <a:p>
            <a:endParaRPr lang="zh-CN"/>
          </a:p>
          <a:p>
            <a:r>
              <a:rPr lang="zh-CN"/>
              <a:t>题材强度：近期起码爆发过一次涨停潮，板块流动资金连续翻红</a:t>
            </a:r>
            <a:endParaRPr lang="zh-CN"/>
          </a:p>
          <a:p>
            <a:r>
              <a:rPr lang="zh-CN"/>
              <a:t>稀缺性：</a:t>
            </a:r>
            <a:r>
              <a:rPr lang="zh-CN" b="1">
                <a:solidFill>
                  <a:srgbClr val="FF0000"/>
                </a:solidFill>
              </a:rPr>
              <a:t>同身位连板个股数量在</a:t>
            </a:r>
            <a:r>
              <a:rPr lang="en-US" altLang="zh-CN" b="1">
                <a:solidFill>
                  <a:srgbClr val="FF0000"/>
                </a:solidFill>
              </a:rPr>
              <a:t>5</a:t>
            </a:r>
            <a:r>
              <a:rPr lang="zh-CN" altLang="en-US" b="1">
                <a:solidFill>
                  <a:srgbClr val="FF0000"/>
                </a:solidFill>
              </a:rPr>
              <a:t>只以内</a:t>
            </a:r>
            <a:r>
              <a:rPr lang="en-US" altLang="zh-CN"/>
              <a:t> </a:t>
            </a:r>
            <a:r>
              <a:rPr lang="zh-CN" altLang="en-US"/>
              <a:t>（最好在</a:t>
            </a:r>
            <a:r>
              <a:rPr lang="en-US" altLang="zh-CN"/>
              <a:t>3</a:t>
            </a:r>
            <a:r>
              <a:rPr lang="zh-CN" altLang="en-US"/>
              <a:t>只以内）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65" y="2720975"/>
            <a:ext cx="4514850" cy="2895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3755" y="2814320"/>
            <a:ext cx="5205730" cy="25850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模式买点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59355" y="837565"/>
            <a:ext cx="83064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①板块前一天非高潮的光头阳线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l"/>
            <a:r>
              <a:rPr lang="zh-CN" altLang="en-US" b="1">
                <a:solidFill>
                  <a:srgbClr val="FF0000"/>
                </a:solidFill>
              </a:rPr>
              <a:t>②买点</a:t>
            </a:r>
            <a:r>
              <a:rPr lang="en-US" altLang="zh-CN" b="1">
                <a:solidFill>
                  <a:srgbClr val="FF0000"/>
                </a:solidFill>
              </a:rPr>
              <a:t>: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（标准）</a:t>
            </a:r>
            <a:r>
              <a:rPr lang="zh-CN"/>
              <a:t>小高开</a:t>
            </a:r>
            <a:r>
              <a:rPr lang="en-US" altLang="zh-CN"/>
              <a:t>2%</a:t>
            </a:r>
            <a:r>
              <a:rPr lang="zh-CN" altLang="en-US"/>
              <a:t>左右急跌下探缺口支撑</a:t>
            </a:r>
            <a:endParaRPr lang="zh-CN" altLang="en-US"/>
          </a:p>
          <a:p>
            <a:pPr algn="l"/>
            <a:r>
              <a:rPr lang="zh-CN" altLang="en-US"/>
              <a:t>③按开盘涨幅将支撑位上下移动（比如缩量板次日高开</a:t>
            </a:r>
            <a:r>
              <a:rPr lang="en-US" altLang="zh-CN"/>
              <a:t>5%</a:t>
            </a:r>
            <a:r>
              <a:rPr lang="zh-CN" altLang="en-US"/>
              <a:t>，支撑位上移</a:t>
            </a:r>
            <a:r>
              <a:rPr lang="en-US" altLang="zh-CN"/>
              <a:t>3</a:t>
            </a:r>
            <a:r>
              <a:rPr lang="zh-CN" altLang="en-US"/>
              <a:t>个点）</a:t>
            </a:r>
            <a:endParaRPr lang="zh-CN"/>
          </a:p>
          <a:p>
            <a:pPr algn="l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55" y="1952625"/>
            <a:ext cx="5363845" cy="45434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845" y="1952625"/>
            <a:ext cx="5528310" cy="45434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36875" y="831850"/>
            <a:ext cx="69215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大长腿次日弱转强（缩量涨停最强，仅实体新高稍弱），</a:t>
            </a:r>
            <a:r>
              <a:rPr lang="zh-CN" altLang="en-US" b="1">
                <a:solidFill>
                  <a:srgbClr val="FF0000"/>
                </a:solidFill>
              </a:rPr>
              <a:t>再次爆量分歧或断板为减仓</a:t>
            </a:r>
            <a:r>
              <a:rPr lang="en-US" altLang="zh-CN" b="1">
                <a:solidFill>
                  <a:srgbClr val="FF0000"/>
                </a:solidFill>
              </a:rPr>
              <a:t>/</a:t>
            </a:r>
            <a:r>
              <a:rPr lang="zh-CN" altLang="en-US" b="1">
                <a:solidFill>
                  <a:srgbClr val="FF0000"/>
                </a:solidFill>
              </a:rPr>
              <a:t>止盈卖点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205" y="1607820"/>
            <a:ext cx="5959475" cy="46304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515" y="1390015"/>
            <a:ext cx="6534150" cy="49441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3181350" y="889635"/>
            <a:ext cx="62528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大长腿次日低开低走未能弱转强，分时反抽均为离场节点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855" y="1071245"/>
            <a:ext cx="9314180" cy="52393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790" y="878205"/>
            <a:ext cx="9964420" cy="56051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211705" y="1743075"/>
            <a:ext cx="7670800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altLang="en-US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!</a:t>
            </a:r>
            <a:endParaRPr lang="en-US" alt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我司所有工作人员均不允许推荐股票、不允许承诺收益、不允许代客理财、不允许合作分成、不允许私下收款，如您发现有任何违规行为，请立即拨打400-9088-988向我们举报!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7005" y="36525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7005" y="37001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6303645" y="3744595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18160" y="1064895"/>
            <a:ext cx="10981055" cy="247650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/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/>
            <a:r>
              <a:rPr lang="zh-CN" altLang="en-US" sz="660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竞价实战特训</a:t>
            </a:r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145790" y="5185410"/>
            <a:ext cx="6237713" cy="1546225"/>
            <a:chOff x="4791" y="7416"/>
            <a:chExt cx="10127" cy="2435"/>
          </a:xfrm>
        </p:grpSpPr>
        <p:sp>
          <p:nvSpPr>
            <p:cNvPr id="4" name="圆角矩形 3"/>
            <p:cNvSpPr/>
            <p:nvPr/>
          </p:nvSpPr>
          <p:spPr>
            <a:xfrm>
              <a:off x="4791" y="7416"/>
              <a:ext cx="10127" cy="243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5047" y="7416"/>
              <a:ext cx="9600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>
                  <a:solidFill>
                    <a:schemeClr val="tx1"/>
                  </a:solidFill>
                </a:rPr>
                <a:t>中山大学金融系毕业，股市经验6年，证券从业3年，风格偏好短线热点的各类选股策略，独创《强阳低吸》《低开反包》《缩量龙低吸》等战法，擅长追根溯源，挖掘资金背后的底层逻辑与市场情绪周期的演绎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4408805" y="4293870"/>
            <a:ext cx="3985895" cy="7105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noAutofit/>
          </a:bodyPr>
          <a:p>
            <a:pPr algn="ctr"/>
            <a:r>
              <a: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基金执业编号：</a:t>
            </a:r>
            <a:r>
              <a: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A20250706000187</a:t>
            </a:r>
            <a:endParaRPr lang="en-US" altLang="zh-CN" sz="2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41921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284595" y="3549650"/>
            <a:ext cx="5510530" cy="7359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>
                <a:solidFill>
                  <a:srgbClr val="FF0000"/>
                </a:solidFill>
              </a:rPr>
              <a:t>平均股价</a:t>
            </a:r>
            <a:r>
              <a:rPr lang="zh-CN" b="1">
                <a:solidFill>
                  <a:srgbClr val="FF0000"/>
                </a:solidFill>
              </a:rPr>
              <a:t>跌破辅助线</a:t>
            </a:r>
            <a:r>
              <a:rPr lang="zh-CN" b="1">
                <a:solidFill>
                  <a:srgbClr val="FF0000"/>
                </a:solidFill>
              </a:rPr>
              <a:t>，捕捞季节开始戴绿帽，周线死叉背景下，降低出手频率，短线反抽偏向做</a:t>
            </a:r>
            <a:r>
              <a:rPr lang="en-US" altLang="zh-CN" b="1">
                <a:solidFill>
                  <a:srgbClr val="FF0000"/>
                </a:solidFill>
              </a:rPr>
              <a:t>T/</a:t>
            </a:r>
            <a:r>
              <a:rPr lang="zh-CN" altLang="en-US" b="1">
                <a:solidFill>
                  <a:srgbClr val="FF0000"/>
                </a:solidFill>
              </a:rPr>
              <a:t>收缩仓位节点</a:t>
            </a:r>
            <a:endParaRPr lang="zh-CN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/>
              <a:t>整体仓位</a:t>
            </a:r>
            <a:r>
              <a:rPr lang="en-US" altLang="zh-CN" b="1">
                <a:solidFill>
                  <a:srgbClr val="FF0000"/>
                </a:solidFill>
              </a:rPr>
              <a:t>5-6</a:t>
            </a:r>
            <a:r>
              <a:rPr lang="zh-CN" altLang="en-US" b="1">
                <a:solidFill>
                  <a:srgbClr val="FF0000"/>
                </a:solidFill>
              </a:rPr>
              <a:t>成仓左右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>
                <a:sym typeface="+mn-ea"/>
              </a:rPr>
              <a:t>趋势题材（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商业航天、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CPO/PCB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等</a:t>
            </a:r>
            <a:r>
              <a:rPr lang="zh-CN" altLang="en-US">
                <a:sym typeface="+mn-ea"/>
              </a:rPr>
              <a:t>）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情绪题材（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商业航天、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AI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应用等</a:t>
            </a:r>
            <a:r>
              <a:rPr lang="zh-CN" altLang="en-US">
                <a:sym typeface="+mn-ea"/>
              </a:rPr>
              <a:t>）</a:t>
            </a:r>
            <a:endParaRPr lang="zh-CN" altLang="en-US"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220" y="974090"/>
            <a:ext cx="4586605" cy="53746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610" y="1094105"/>
            <a:ext cx="4512310" cy="21685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647825" y="16891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涨停家数前五或多次上榜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7943215" y="1689100"/>
            <a:ext cx="3452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日主力净买额排名前五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0" y="2349500"/>
            <a:ext cx="5534025" cy="3048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3360" y="2592070"/>
            <a:ext cx="5203825" cy="228219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7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等待活跃资金释放流动性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595" y="1121410"/>
            <a:ext cx="6456680" cy="47301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2685" y="2087880"/>
            <a:ext cx="4239895" cy="27971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文本框 6"/>
          <p:cNvSpPr txBox="1"/>
          <p:nvPr/>
        </p:nvSpPr>
        <p:spPr>
          <a:xfrm>
            <a:off x="1921510" y="6130925"/>
            <a:ext cx="91973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资金释放流动性后，市场情绪才会正式回暖（贵金属方向跌停板什么时候集体放量）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41921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竞价低吸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840" y="1653540"/>
            <a:ext cx="6619875" cy="34575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910" y="1986915"/>
            <a:ext cx="4057650" cy="3124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3666490" y="5442585"/>
            <a:ext cx="48590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情绪冰点（涨停家数</a:t>
            </a:r>
            <a:r>
              <a:rPr lang="zh-CN" altLang="en-US" b="1">
                <a:solidFill>
                  <a:srgbClr val="FF0000"/>
                </a:solidFill>
              </a:rPr>
              <a:t>连续两个交易日下降</a:t>
            </a:r>
            <a:r>
              <a:rPr lang="zh-CN" altLang="en-US"/>
              <a:t>且来到近期低点附近），次日竞价博弈低吸机会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0365" y="1149350"/>
            <a:ext cx="7145020" cy="45586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63384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2223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sp>
        <p:nvSpPr>
          <p:cNvPr id="12" name="文本框 11"/>
          <p:cNvSpPr txBox="1"/>
          <p:nvPr/>
        </p:nvSpPr>
        <p:spPr>
          <a:xfrm>
            <a:off x="8119110" y="5400040"/>
            <a:ext cx="361569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00"/>
              <a:t>（以上为特定条件、特定时间区间下的部分案例展示，以及公司用户部分较好的反馈展示，不代表普遍现象，个股历史涨幅不预示其未来表现，过往收益亦不代表未来收益承诺。市场有风险，投资需谨慎！）</a:t>
            </a:r>
            <a:endParaRPr lang="zh-CN" altLang="en-US" sz="900"/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震荡期把握趋势回档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6565" y="6158230"/>
            <a:ext cx="112782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金叉初期或死叉后期</a:t>
            </a:r>
            <a:r>
              <a:rPr lang="zh-CN" altLang="en-US"/>
              <a:t>，出现分时放量拉升异动，按照分时对称回档法寻找</a:t>
            </a:r>
            <a:r>
              <a:rPr lang="en-US" altLang="zh-CN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分钟上升回档</a:t>
            </a:r>
            <a:r>
              <a:rPr lang="en-US" altLang="zh-CN" b="1">
                <a:solidFill>
                  <a:srgbClr val="FF0000"/>
                </a:solidFill>
              </a:rPr>
              <a:t>/</a:t>
            </a:r>
            <a:r>
              <a:rPr lang="zh-CN" altLang="en-US" b="1">
                <a:solidFill>
                  <a:srgbClr val="FF0000"/>
                </a:solidFill>
              </a:rPr>
              <a:t>底背离金叉</a:t>
            </a:r>
            <a:r>
              <a:rPr lang="zh-CN" altLang="en-US"/>
              <a:t>博弈节点</a:t>
            </a:r>
            <a:endParaRPr lang="zh-CN" altLang="en-US"/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486410" y="2251710"/>
            <a:ext cx="24364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分时放量拉升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分时量柱红肥绿瘦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98500" y="1374775"/>
            <a:ext cx="870585" cy="20383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569085" y="1578610"/>
            <a:ext cx="880745" cy="25590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5725" y="1374775"/>
            <a:ext cx="4318000" cy="383286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DIAGRAM_VIRTUALLY_FRAME" val="{&quot;height&quot;:68.5,&quot;left&quot;:224.1,&quot;top&quot;:304.85,&quot;width&quot;:549.05}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DIAGRAM_VIRTUALLY_FRAME" val="{&quot;height&quot;:296.25,&quot;left&quot;:43.9,&quot;top&quot;:133,&quot;width&quot;:890.45}"/>
</p:tagLst>
</file>

<file path=ppt/tags/tag57.xml><?xml version="1.0" encoding="utf-8"?>
<p:tagLst xmlns:p="http://schemas.openxmlformats.org/presentationml/2006/main">
  <p:tag name="KSO_WM_DIAGRAM_VIRTUALLY_FRAME" val="{&quot;height&quot;:296.25,&quot;left&quot;:43.9,&quot;top&quot;:133,&quot;width&quot;:890.45}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DIAGRAM_VIRTUALLY_FRAME" val="{&quot;height&quot;:291.6,&quot;left&quot;:43.9,&quot;top&quot;:133,&quot;width&quot;:890.45}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7.xml><?xml version="1.0" encoding="utf-8"?>
<p:tagLst xmlns:p="http://schemas.openxmlformats.org/presentationml/2006/main">
  <p:tag name="commondata" val="eyJoZGlkIjoiOTQ1ZjcwNmNkMTFhMjA1Zjg5NzQyMTQ1MGUxYmIzMWEifQ=="/>
  <p:tag name="KSO_WPP_MARK_KEY" val="6cc4ece7-e633-44fb-a42a-42e090ec11f6"/>
  <p:tag name="COMMONDATA" val="eyJoZGlkIjoiN2FmMTg0ODVkMjQ5YWI5OWQ3MWYzZjIwZDI4YWFkN2QifQ=="/>
  <p:tag name="resource_record_key" val="{&quot;13&quot;:[4685217,4428820,4712228,4722044]}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2118</Words>
  <Application>WPS 演示</Application>
  <PresentationFormat>宽屏</PresentationFormat>
  <Paragraphs>151</Paragraphs>
  <Slides>19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41" baseType="lpstr">
      <vt:lpstr>Arial</vt:lpstr>
      <vt:lpstr>宋体</vt:lpstr>
      <vt:lpstr>Wingdings</vt:lpstr>
      <vt:lpstr>Wingdings</vt:lpstr>
      <vt:lpstr>思源黑体 CN Light</vt:lpstr>
      <vt:lpstr>黑体</vt:lpstr>
      <vt:lpstr>思源黑体 CN Medium</vt:lpstr>
      <vt:lpstr>思源黑体 CN Normal</vt:lpstr>
      <vt:lpstr>思源黑体 CN Bold</vt:lpstr>
      <vt:lpstr>思源黑体 CN Regular</vt:lpstr>
      <vt:lpstr>微软雅黑</vt:lpstr>
      <vt:lpstr>Arial Unicode MS</vt:lpstr>
      <vt:lpstr>Calibri</vt:lpstr>
      <vt:lpstr>思源黑体 CN Bold</vt:lpstr>
      <vt:lpstr>思源黑体 CN Light</vt:lpstr>
      <vt:lpstr>思源黑体 CN Medium</vt:lpstr>
      <vt:lpstr>思源黑体 CN Normal</vt:lpstr>
      <vt:lpstr>思源黑体 CN Regular</vt:lpstr>
      <vt:lpstr>方正宝黑体 简 Light</vt:lpstr>
      <vt:lpstr>方正宝黑体 简 Medium</vt:lpstr>
      <vt:lpstr>方正大黑体_GBK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木栖鸟</cp:lastModifiedBy>
  <cp:revision>370</cp:revision>
  <dcterms:created xsi:type="dcterms:W3CDTF">2019-06-19T02:08:00Z</dcterms:created>
  <dcterms:modified xsi:type="dcterms:W3CDTF">2026-02-02T06:33:56Z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2052-12.1.0.24657</vt:lpwstr>
  </property>
  <property fmtid="{D5CDD505-2E9C-101B-9397-08002B2CF9AE}" pid="3" name="ICV">
    <vt:lpwstr>9305B0558CBD411A8CEBE28660B35E08_13</vt:lpwstr>
  </property>
</Properties>
</file>