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870" r:id="rId8"/>
    <p:sldId id="908" r:id="rId9"/>
    <p:sldId id="888" r:id="rId10"/>
    <p:sldId id="889" r:id="rId11"/>
    <p:sldId id="890" r:id="rId12"/>
    <p:sldId id="891" r:id="rId13"/>
    <p:sldId id="892" r:id="rId14"/>
    <p:sldId id="893" r:id="rId15"/>
    <p:sldId id="894" r:id="rId16"/>
    <p:sldId id="895" r:id="rId17"/>
    <p:sldId id="896" r:id="rId18"/>
    <p:sldId id="905" r:id="rId19"/>
    <p:sldId id="812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8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79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0.xml"/><Relationship Id="rId3" Type="http://schemas.openxmlformats.org/officeDocument/2006/relationships/image" Target="../media/image10.png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3.xml"/><Relationship Id="rId3" Type="http://schemas.openxmlformats.org/officeDocument/2006/relationships/image" Target="../media/image11.png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6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1.xml"/><Relationship Id="rId2" Type="http://schemas.openxmlformats.org/officeDocument/2006/relationships/image" Target="../media/image14.png"/><Relationship Id="rId1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3.xml"/><Relationship Id="rId2" Type="http://schemas.openxmlformats.org/officeDocument/2006/relationships/image" Target="../media/image15.png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8.xml"/><Relationship Id="rId5" Type="http://schemas.openxmlformats.org/officeDocument/2006/relationships/image" Target="../media/image2.png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56.xml"/><Relationship Id="rId2" Type="http://schemas.openxmlformats.org/officeDocument/2006/relationships/image" Target="../media/image9.png"/><Relationship Id="rId1" Type="http://schemas.openxmlformats.org/officeDocument/2006/relationships/tags" Target="../tags/tag5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什么时候大阳线会给到隔日低吸机会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50" y="1133475"/>
            <a:ext cx="9479915" cy="5106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911715" y="2747645"/>
            <a:ext cx="228028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①平均股价出现</a:t>
            </a:r>
            <a:r>
              <a:rPr lang="zh-CN" altLang="en-US" b="1">
                <a:solidFill>
                  <a:srgbClr val="FF0000"/>
                </a:solidFill>
              </a:rPr>
              <a:t>首根反包阳线</a:t>
            </a:r>
            <a:r>
              <a:rPr lang="zh-CN" altLang="en-US"/>
              <a:t>，有望形成短线趋势拐点，同时市场对反弹还</a:t>
            </a:r>
            <a:r>
              <a:rPr lang="zh-CN" altLang="en-US" b="1">
                <a:solidFill>
                  <a:srgbClr val="FF0000"/>
                </a:solidFill>
              </a:rPr>
              <a:t>半信半疑</a:t>
            </a:r>
            <a:r>
              <a:rPr lang="zh-CN" altLang="en-US"/>
              <a:t>，那么</a:t>
            </a:r>
            <a:r>
              <a:rPr lang="zh-CN" altLang="en-US" b="1">
                <a:solidFill>
                  <a:srgbClr val="FF0000"/>
                </a:solidFill>
              </a:rPr>
              <a:t>日内首板阳线</a:t>
            </a:r>
            <a:r>
              <a:rPr lang="zh-CN" altLang="en-US"/>
              <a:t>容易给到隔日低开的低吸机会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63115" y="78105"/>
            <a:ext cx="9025255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什么时候大阳线会给到隔日低吸机会</a:t>
            </a:r>
            <a:endParaRPr kumimoji="0" lang="zh-C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11715" y="2747645"/>
            <a:ext cx="22802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②平均股价出现</a:t>
            </a:r>
            <a:r>
              <a:rPr lang="zh-CN" altLang="en-US" b="1">
                <a:solidFill>
                  <a:srgbClr val="FF0000"/>
                </a:solidFill>
              </a:rPr>
              <a:t>反包阳线</a:t>
            </a:r>
            <a:r>
              <a:rPr lang="zh-CN" altLang="en-US"/>
              <a:t>后，</a:t>
            </a:r>
            <a:r>
              <a:rPr lang="en-US" altLang="zh-CN"/>
              <a:t>1-2</a:t>
            </a:r>
            <a:r>
              <a:rPr lang="zh-CN" altLang="en-US"/>
              <a:t>天内的首次温和分歧，日内首板的隔日低开容易出现低吸博弈机会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236345"/>
            <a:ext cx="9585960" cy="47288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03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选股条件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45" y="873760"/>
            <a:ext cx="7446010" cy="5518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630285" y="1598930"/>
            <a:ext cx="3444875" cy="17424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平均股价出现连续调整的首根反包强阳线</a:t>
            </a:r>
            <a:r>
              <a:rPr lang="zh-CN" altLang="en-US"/>
              <a:t>后，选出当天的首板个股，第二天按照低开幅度排序，按照</a:t>
            </a:r>
            <a:endParaRPr lang="zh-CN" altLang="en-US"/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①首板为辅助线附近起来的首根实体大阳线涨停板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②隔日竞价低开到大阳线实体一半左右的位置（主板低开幅度接近或超过</a:t>
            </a:r>
            <a:r>
              <a:rPr lang="en-US" altLang="zh-CN" b="1">
                <a:solidFill>
                  <a:srgbClr val="FF0000"/>
                </a:solidFill>
              </a:rPr>
              <a:t>3%</a:t>
            </a:r>
            <a:r>
              <a:rPr lang="zh-CN" altLang="en-US" b="1">
                <a:solidFill>
                  <a:srgbClr val="FF0000"/>
                </a:solidFill>
              </a:rPr>
              <a:t>，创业板低开幅度接近或超过</a:t>
            </a:r>
            <a:r>
              <a:rPr lang="en-US" altLang="zh-CN" b="1">
                <a:solidFill>
                  <a:srgbClr val="FF0000"/>
                </a:solidFill>
              </a:rPr>
              <a:t>5%</a:t>
            </a:r>
            <a:r>
              <a:rPr lang="zh-CN" altLang="en-US" b="1">
                <a:solidFill>
                  <a:srgbClr val="FF0000"/>
                </a:solidFill>
              </a:rPr>
              <a:t>）、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③竞价金额大于</a:t>
            </a:r>
            <a:r>
              <a:rPr lang="en-US" altLang="zh-CN" b="1">
                <a:solidFill>
                  <a:srgbClr val="FF0000"/>
                </a:solidFill>
              </a:rPr>
              <a:t>1000</a:t>
            </a:r>
            <a:r>
              <a:rPr lang="zh-CN" altLang="en-US" b="1">
                <a:solidFill>
                  <a:srgbClr val="FF0000"/>
                </a:solidFill>
              </a:rPr>
              <a:t>万（有</a:t>
            </a:r>
            <a:r>
              <a:rPr lang="en-US" altLang="zh-CN" b="1">
                <a:solidFill>
                  <a:srgbClr val="FF0000"/>
                </a:solidFill>
              </a:rPr>
              <a:t>L2</a:t>
            </a:r>
            <a:r>
              <a:rPr lang="zh-CN" altLang="en-US" b="1">
                <a:solidFill>
                  <a:srgbClr val="FF0000"/>
                </a:solidFill>
              </a:rPr>
              <a:t>大单更好）</a:t>
            </a:r>
            <a:endParaRPr lang="zh-CN" altLang="en-US"/>
          </a:p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995045" y="6152515"/>
            <a:ext cx="406400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个股只作为案例教学展示，不构成任何买卖或指导建议</a:t>
            </a:r>
            <a:endParaRPr lang="zh-CN" altLang="en-US" sz="1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4214"/>
          <a:stretch>
            <a:fillRect/>
          </a:stretch>
        </p:blipFill>
        <p:spPr>
          <a:xfrm>
            <a:off x="4443095" y="4356100"/>
            <a:ext cx="3997960" cy="2041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04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小结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2740" y="1433830"/>
            <a:ext cx="8987155" cy="5354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一、强阳低吸的逻辑：低位走出实体大阳线的人气股，隔日低开引起资金抄底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二、适用的市场节点</a:t>
            </a:r>
            <a:endParaRPr lang="zh-CN" altLang="en-US"/>
          </a:p>
          <a:p>
            <a:r>
              <a:rPr lang="zh-CN" altLang="en-US"/>
              <a:t>①连续调整后的首根反包阳线（潜在趋势拐点）</a:t>
            </a:r>
            <a:endParaRPr lang="zh-CN" altLang="en-US"/>
          </a:p>
          <a:p>
            <a:r>
              <a:rPr lang="zh-CN" altLang="en-US"/>
              <a:t>②反包阳线出现后，</a:t>
            </a:r>
            <a:r>
              <a:rPr lang="en-US" altLang="zh-CN"/>
              <a:t>1-2</a:t>
            </a:r>
            <a:r>
              <a:rPr lang="zh-CN" altLang="en-US"/>
              <a:t>天内的十字星或倒锤头线震荡（趋势反转后的首次温和分歧）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三、选股及买卖模型</a:t>
            </a:r>
            <a:endParaRPr lang="zh-CN" altLang="en-US"/>
          </a:p>
          <a:p>
            <a:r>
              <a:rPr lang="zh-CN" altLang="en-US"/>
              <a:t>①选股：市场节点出现后，将当天换手率在</a:t>
            </a:r>
            <a:r>
              <a:rPr lang="en-US" altLang="zh-CN"/>
              <a:t>10%-50%</a:t>
            </a:r>
            <a:r>
              <a:rPr lang="zh-CN" altLang="en-US"/>
              <a:t>、辅助线附近启动的首个实体大阳线涨停板个股加入自选，第二天通过竞价确认（竞价金额大于</a:t>
            </a:r>
            <a:r>
              <a:rPr lang="en-US" altLang="zh-CN"/>
              <a:t>1000</a:t>
            </a:r>
            <a:r>
              <a:rPr lang="zh-CN" altLang="en-US"/>
              <a:t>万、能低开到实体大阳线一半附近）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②买点与仓位：开盘价附近（委托价比开盘价高</a:t>
            </a:r>
            <a:r>
              <a:rPr lang="en-US" altLang="zh-CN"/>
              <a:t>1%</a:t>
            </a:r>
            <a:r>
              <a:rPr lang="zh-CN" altLang="en-US"/>
              <a:t>左右），</a:t>
            </a:r>
            <a:r>
              <a:rPr lang="en-US" altLang="zh-CN"/>
              <a:t>2</a:t>
            </a:r>
            <a:r>
              <a:rPr lang="zh-CN" altLang="en-US"/>
              <a:t>成仓位</a:t>
            </a:r>
            <a:r>
              <a:rPr lang="en-US" altLang="zh-CN"/>
              <a:t>/</a:t>
            </a:r>
            <a:r>
              <a:rPr lang="zh-CN" altLang="en-US"/>
              <a:t>只（弱势市场减半）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③卖点：</a:t>
            </a:r>
            <a:r>
              <a:rPr lang="zh-CN" altLang="en-US">
                <a:sym typeface="+mn-ea"/>
              </a:rPr>
              <a:t>浮盈</a:t>
            </a:r>
            <a:r>
              <a:rPr lang="en-US" altLang="zh-CN">
                <a:sym typeface="+mn-ea"/>
              </a:rPr>
              <a:t>7%</a:t>
            </a:r>
            <a:r>
              <a:rPr lang="zh-CN" altLang="en-US">
                <a:sym typeface="+mn-ea"/>
              </a:rPr>
              <a:t>以上高抛半仓做低成本，</a:t>
            </a:r>
            <a:r>
              <a:rPr lang="zh-CN">
                <a:sym typeface="+mn-ea"/>
              </a:rPr>
              <a:t>大阳线实体一半的</a:t>
            </a:r>
            <a:r>
              <a:rPr lang="zh-CN" altLang="en-US">
                <a:sym typeface="+mn-ea"/>
              </a:rPr>
              <a:t>支撑位防守等待分时脉冲，跌破</a:t>
            </a:r>
            <a:r>
              <a:rPr lang="zh-CN">
                <a:sym typeface="+mn-ea"/>
              </a:rPr>
              <a:t>大阳线</a:t>
            </a:r>
            <a:r>
              <a:rPr lang="zh-CN" altLang="en-US">
                <a:sym typeface="+mn-ea"/>
              </a:rPr>
              <a:t>支撑</a:t>
            </a:r>
            <a:r>
              <a:rPr lang="en-US" altLang="zh-CN">
                <a:sym typeface="+mn-ea"/>
              </a:rPr>
              <a:t>2%</a:t>
            </a:r>
            <a:r>
              <a:rPr lang="zh-CN" altLang="en-US">
                <a:sym typeface="+mn-ea"/>
              </a:rPr>
              <a:t>止盈</a:t>
            </a:r>
            <a:r>
              <a:rPr lang="en-US" altLang="zh-CN">
                <a:sym typeface="+mn-ea"/>
              </a:rPr>
              <a:t>/</a:t>
            </a:r>
            <a:r>
              <a:rPr lang="zh-CN" altLang="en-US">
                <a:sym typeface="+mn-ea"/>
              </a:rPr>
              <a:t>止损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020445"/>
            <a:ext cx="9404350" cy="52901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5" y="937260"/>
            <a:ext cx="9603105" cy="54019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56985" y="4043045"/>
            <a:ext cx="5637530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400" b="1"/>
              <a:t>策略：</a:t>
            </a:r>
            <a:r>
              <a:rPr lang="zh-CN" sz="1400"/>
              <a:t>开始出现核心人气股跌停，短线上攻拐头向下，逐渐收缩仓位，</a:t>
            </a:r>
            <a:endParaRPr lang="zh-CN" sz="1400"/>
          </a:p>
          <a:p>
            <a:r>
              <a:rPr lang="zh-CN" sz="1400"/>
              <a:t>等待行情震荡过后的二次启动（熊线再次上移上穿牛线）</a:t>
            </a:r>
            <a:endParaRPr lang="zh-CN" sz="1400"/>
          </a:p>
          <a:p>
            <a:endParaRPr lang="zh-CN" sz="1400" b="1">
              <a:solidFill>
                <a:srgbClr val="FF0000"/>
              </a:solidFill>
            </a:endParaRPr>
          </a:p>
          <a:p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Deepseek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、人工智能大模型、</a:t>
            </a:r>
            <a:r>
              <a:rPr lang="en-US" altLang="zh-CN" sz="1400" b="1">
                <a:solidFill>
                  <a:srgbClr val="FF0000"/>
                </a:solidFill>
                <a:highlight>
                  <a:srgbClr val="FFFF00"/>
                </a:highlight>
              </a:rPr>
              <a:t>AI</a:t>
            </a:r>
            <a:r>
              <a:rPr lang="zh-CN" altLang="en-US" sz="1400" b="1">
                <a:solidFill>
                  <a:srgbClr val="FF0000"/>
                </a:solidFill>
                <a:highlight>
                  <a:srgbClr val="FFFF00"/>
                </a:highlight>
              </a:rPr>
              <a:t>眼镜、智能驾驶、人形机器人</a:t>
            </a:r>
            <a:endParaRPr lang="zh-CN" altLang="en-US" sz="14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/>
              <a:t>仓位：</a:t>
            </a:r>
            <a:r>
              <a:rPr lang="en-US" altLang="zh-CN" sz="1400"/>
              <a:t>5-7</a:t>
            </a:r>
            <a:r>
              <a:rPr lang="zh-CN" altLang="en-US" sz="1400"/>
              <a:t>成</a:t>
            </a:r>
            <a:endParaRPr lang="zh-CN" sz="1400" b="1">
              <a:solidFill>
                <a:srgbClr val="FF0000"/>
              </a:solidFill>
            </a:endParaRPr>
          </a:p>
          <a:p>
            <a:endParaRPr lang="zh-CN" altLang="en-US" sz="1400"/>
          </a:p>
          <a:p>
            <a:endParaRPr lang="zh-CN" altLang="en-US" sz="14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" y="1082040"/>
            <a:ext cx="5857240" cy="5175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10" y="1395730"/>
            <a:ext cx="4935855" cy="2033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3976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190" y="1017905"/>
            <a:ext cx="10246995" cy="4648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2239010" y="5974715"/>
            <a:ext cx="83699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近期热点有分化预期的情况下，关注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上一个涨停潮中领涨题材</a:t>
            </a:r>
            <a:r>
              <a:rPr lang="zh-CN" altLang="en-US"/>
              <a:t>的人气股回档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01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强阳低吸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情绪选股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强阳低吸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7800340" y="1542415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人气股低开后引发资金抄底进场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711440" y="4229100"/>
            <a:ext cx="44805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选股要点：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）前一天的阳线是否为启动阳线</a:t>
            </a:r>
            <a:endParaRPr lang="zh-CN" altLang="en-US"/>
          </a:p>
          <a:p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）低开能否引发抄底资金进场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903605"/>
            <a:ext cx="6584950" cy="5588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489835"/>
            <a:ext cx="81749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Part 02</a:t>
            </a:r>
            <a:endParaRPr lang="en-US" alt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适用的市场环境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/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节点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1868</Words>
  <Application>WPS 演示</Application>
  <PresentationFormat>宽屏</PresentationFormat>
  <Paragraphs>147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260</cp:revision>
  <dcterms:created xsi:type="dcterms:W3CDTF">2019-06-19T02:08:00Z</dcterms:created>
  <dcterms:modified xsi:type="dcterms:W3CDTF">2025-02-14T06:47:49Z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021FFA75D98C443CA3C75FE9BB019DE4_13</vt:lpwstr>
  </property>
</Properties>
</file>