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930" r:id="rId8"/>
    <p:sldId id="932" r:id="rId9"/>
    <p:sldId id="933" r:id="rId10"/>
    <p:sldId id="942" r:id="rId11"/>
    <p:sldId id="944" r:id="rId12"/>
    <p:sldId id="943" r:id="rId13"/>
    <p:sldId id="941" r:id="rId14"/>
    <p:sldId id="812" r:id="rId15"/>
    <p:sldId id="263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5E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73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3.xml"/><Relationship Id="rId3" Type="http://schemas.openxmlformats.org/officeDocument/2006/relationships/image" Target="../media/image12.png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5.xml"/><Relationship Id="rId2" Type="http://schemas.openxmlformats.org/officeDocument/2006/relationships/image" Target="../media/image13.png"/><Relationship Id="rId1" Type="http://schemas.openxmlformats.org/officeDocument/2006/relationships/tags" Target="../tags/tag64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7.xml"/><Relationship Id="rId2" Type="http://schemas.openxmlformats.org/officeDocument/2006/relationships/image" Target="../media/image14.png"/><Relationship Id="rId1" Type="http://schemas.openxmlformats.org/officeDocument/2006/relationships/tags" Target="../tags/tag66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2.xml"/><Relationship Id="rId5" Type="http://schemas.openxmlformats.org/officeDocument/2006/relationships/image" Target="../media/image2.png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4.xml"/><Relationship Id="rId2" Type="http://schemas.openxmlformats.org/officeDocument/2006/relationships/image" Target="../media/image8.png"/><Relationship Id="rId1" Type="http://schemas.openxmlformats.org/officeDocument/2006/relationships/tags" Target="../tags/tag53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57.xml"/><Relationship Id="rId3" Type="http://schemas.openxmlformats.org/officeDocument/2006/relationships/image" Target="../media/image9.png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0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操作策略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5" y="1069975"/>
            <a:ext cx="8189595" cy="5156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8716010" y="2413635"/>
            <a:ext cx="317373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/>
              <a:t>仓位：</a:t>
            </a:r>
            <a:endParaRPr lang="zh-CN" altLang="en-US" b="1"/>
          </a:p>
          <a:p>
            <a:pPr algn="l"/>
            <a:r>
              <a:rPr lang="en-US" altLang="zh-CN"/>
              <a:t>1</a:t>
            </a:r>
            <a:r>
              <a:rPr lang="zh-CN" altLang="en-US"/>
              <a:t>成仓</a:t>
            </a:r>
            <a:r>
              <a:rPr lang="en-US" altLang="zh-CN"/>
              <a:t>2</a:t>
            </a:r>
            <a:r>
              <a:rPr lang="zh-CN" altLang="en-US"/>
              <a:t>只</a:t>
            </a:r>
            <a:r>
              <a:rPr lang="en-US" altLang="zh-CN"/>
              <a:t> </a:t>
            </a:r>
            <a:r>
              <a:rPr lang="zh-CN" altLang="en-US"/>
              <a:t>或</a:t>
            </a:r>
            <a:r>
              <a:rPr lang="en-US" altLang="zh-CN"/>
              <a:t> 2</a:t>
            </a:r>
            <a:r>
              <a:rPr lang="zh-CN" altLang="en-US"/>
              <a:t>成仓</a:t>
            </a:r>
            <a:r>
              <a:rPr lang="en-US" altLang="zh-CN"/>
              <a:t>1</a:t>
            </a:r>
            <a:r>
              <a:rPr lang="zh-CN" altLang="en-US"/>
              <a:t>只</a:t>
            </a:r>
            <a:endParaRPr lang="zh-CN" altLang="en-US"/>
          </a:p>
          <a:p>
            <a:pPr algn="l"/>
            <a:r>
              <a:rPr lang="zh-CN" altLang="en-US"/>
              <a:t>（死叉期间仓位适当减一点）</a:t>
            </a:r>
            <a:endParaRPr lang="zh-CN" altLang="en-US" b="1"/>
          </a:p>
          <a:p>
            <a:pPr algn="l"/>
            <a:endParaRPr lang="zh-CN" altLang="en-US" b="1"/>
          </a:p>
          <a:p>
            <a:pPr algn="l"/>
            <a:r>
              <a:rPr lang="zh-CN" altLang="en-US" b="1"/>
              <a:t>操作模式：</a:t>
            </a:r>
            <a:endParaRPr lang="zh-CN" altLang="en-US" b="1"/>
          </a:p>
          <a:p>
            <a:pPr algn="l"/>
            <a:r>
              <a:rPr lang="zh-CN" altLang="en-US"/>
              <a:t>开盘进场（挂单比开盘价高五档左右），拿到隔日收盘离场</a:t>
            </a:r>
            <a:endParaRPr lang="zh-CN" altLang="en-US"/>
          </a:p>
          <a:p>
            <a:pPr algn="l"/>
            <a:r>
              <a:rPr lang="zh-CN" altLang="en-US"/>
              <a:t>，盘中如果有大幅冲高，浮盈接近</a:t>
            </a:r>
            <a:r>
              <a:rPr lang="en-US" altLang="zh-CN"/>
              <a:t>10%</a:t>
            </a:r>
            <a:r>
              <a:rPr lang="zh-CN" altLang="en-US"/>
              <a:t>也可以直接高抛落袋为安</a:t>
            </a:r>
            <a:endParaRPr lang="zh-CN" altLang="en-US" b="1"/>
          </a:p>
          <a:p>
            <a:pPr algn="l"/>
            <a:endParaRPr lang="zh-CN" altLang="en-US" b="1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854710"/>
            <a:ext cx="9803130" cy="55143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210" y="944245"/>
            <a:ext cx="9846945" cy="55391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28715" y="4182745"/>
            <a:ext cx="5905500" cy="24904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1400" b="1"/>
              <a:t>策略：</a:t>
            </a:r>
            <a:r>
              <a:rPr lang="zh-CN" sz="1400"/>
              <a:t>流动资金翻绿，捕捞季节死叉，指数阶段性止跌企稳，但由于缺少增量资金进场做多，整体呈现比较明显的轮动格局，箱体震荡高抛低吸</a:t>
            </a:r>
            <a:endParaRPr lang="zh-CN" sz="1400"/>
          </a:p>
          <a:p>
            <a:endParaRPr lang="zh-CN" sz="1400" b="1">
              <a:solidFill>
                <a:srgbClr val="FF0000"/>
              </a:solidFill>
            </a:endParaRPr>
          </a:p>
          <a:p>
            <a:r>
              <a:rPr lang="en-US" altLang="zh-CN" sz="1400" b="1">
                <a:solidFill>
                  <a:srgbClr val="FF0000"/>
                </a:solidFill>
                <a:highlight>
                  <a:srgbClr val="FFFF00"/>
                </a:highlight>
              </a:rPr>
              <a:t>AI</a:t>
            </a:r>
            <a:r>
              <a:rPr lang="zh-CN" altLang="en-US" sz="1400" b="1">
                <a:solidFill>
                  <a:srgbClr val="FF0000"/>
                </a:solidFill>
                <a:highlight>
                  <a:srgbClr val="FFFF00"/>
                </a:highlight>
              </a:rPr>
              <a:t>（</a:t>
            </a:r>
            <a:r>
              <a:rPr lang="zh-CN" sz="1400" b="1">
                <a:solidFill>
                  <a:srgbClr val="FF0000"/>
                </a:solidFill>
                <a:highlight>
                  <a:srgbClr val="FFFF00"/>
                </a:highlight>
              </a:rPr>
              <a:t>数据中心电源、智能一体机、</a:t>
            </a:r>
            <a:r>
              <a:rPr lang="en-US" altLang="zh-CN" sz="1400" b="1">
                <a:solidFill>
                  <a:srgbClr val="FF0000"/>
                </a:solidFill>
                <a:highlight>
                  <a:srgbClr val="FFFF00"/>
                </a:highlight>
              </a:rPr>
              <a:t>AI</a:t>
            </a:r>
            <a:r>
              <a:rPr lang="zh-CN" altLang="en-US" sz="1400" b="1">
                <a:solidFill>
                  <a:srgbClr val="FF0000"/>
                </a:solidFill>
                <a:highlight>
                  <a:srgbClr val="FFFF00"/>
                </a:highlight>
              </a:rPr>
              <a:t>医疗、</a:t>
            </a:r>
            <a:r>
              <a:rPr lang="zh-CN" sz="14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腾讯云</a:t>
            </a:r>
            <a:r>
              <a:rPr lang="zh-CN" altLang="en-US" sz="1400" b="1">
                <a:solidFill>
                  <a:srgbClr val="FF0000"/>
                </a:solidFill>
                <a:highlight>
                  <a:srgbClr val="FFFF00"/>
                </a:highlight>
              </a:rPr>
              <a:t>）、机器人、大金融</a:t>
            </a:r>
            <a:endParaRPr lang="zh-CN" altLang="en-US" sz="1400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sz="1400" b="1">
              <a:solidFill>
                <a:srgbClr val="FF0000"/>
              </a:solidFill>
            </a:endParaRPr>
          </a:p>
          <a:p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/>
              <a:t>仓位：</a:t>
            </a:r>
            <a:endParaRPr lang="zh-CN" altLang="en-US" sz="1400"/>
          </a:p>
          <a:p>
            <a:r>
              <a:rPr lang="zh-CN" sz="1400"/>
              <a:t>缩量震荡，仓位控制在</a:t>
            </a:r>
            <a:r>
              <a:rPr lang="en-US" altLang="zh-CN" sz="1400"/>
              <a:t>3-4</a:t>
            </a:r>
            <a:r>
              <a:rPr lang="zh-CN" altLang="en-US" sz="1400"/>
              <a:t>成仓，等待大主线</a:t>
            </a:r>
            <a:endParaRPr lang="zh-CN" altLang="en-US" sz="1400"/>
          </a:p>
          <a:p>
            <a:endParaRPr lang="zh-CN" altLang="en-US" sz="1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25" y="976630"/>
            <a:ext cx="5540375" cy="52889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3876"/>
          <a:stretch>
            <a:fillRect/>
          </a:stretch>
        </p:blipFill>
        <p:spPr>
          <a:xfrm>
            <a:off x="6353810" y="1327150"/>
            <a:ext cx="5292725" cy="24879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296799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竞价狙击战法应用</a:t>
            </a:r>
            <a:endParaRPr 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大市低吸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8383270" y="2101215"/>
            <a:ext cx="374967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情绪交易模型（短周期）：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捕捉人气股竞价低吸的超短机会</a:t>
            </a:r>
            <a:endParaRPr lang="zh-CN" altLang="en-US"/>
          </a:p>
          <a:p>
            <a:r>
              <a:rPr lang="zh-CN" altLang="en-US"/>
              <a:t>一般隔日完成止盈</a:t>
            </a:r>
            <a:r>
              <a:rPr lang="en-US" altLang="zh-CN"/>
              <a:t>/</a:t>
            </a:r>
            <a:r>
              <a:rPr lang="zh-CN" altLang="en-US"/>
              <a:t>止损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适用市场环境：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平均股价处在辅助线上方（平均股价在辅助线下方时仓位减半）；非牛线下移阶段；非死叉初期阶段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" y="1133475"/>
            <a:ext cx="8140065" cy="50088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圆角矩形 31"/>
          <p:cNvSpPr/>
          <p:nvPr/>
        </p:nvSpPr>
        <p:spPr>
          <a:xfrm>
            <a:off x="8698230" y="5945505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大市低吸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028700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" y="1394460"/>
            <a:ext cx="8373110" cy="43668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组合 6"/>
          <p:cNvGrpSpPr/>
          <p:nvPr/>
        </p:nvGrpSpPr>
        <p:grpSpPr>
          <a:xfrm>
            <a:off x="8685530" y="867410"/>
            <a:ext cx="3166745" cy="3061970"/>
            <a:chOff x="13678" y="1256"/>
            <a:chExt cx="4987" cy="4822"/>
          </a:xfrm>
        </p:grpSpPr>
        <p:sp>
          <p:nvSpPr>
            <p:cNvPr id="6" name="圆角矩形 5"/>
            <p:cNvSpPr/>
            <p:nvPr/>
          </p:nvSpPr>
          <p:spPr>
            <a:xfrm>
              <a:off x="13698" y="12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3678" y="5256"/>
              <a:ext cx="470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1.</a:t>
              </a:r>
              <a:r>
                <a:rPr lang="zh-CN" altLang="en-US" sz="1400" b="1">
                  <a:solidFill>
                    <a:schemeClr val="bg1"/>
                  </a:solidFill>
                </a:rPr>
                <a:t>上升通道（开盘价在辅助线上方，辅助线黄线高于红线）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698230" y="1574800"/>
            <a:ext cx="3154045" cy="647700"/>
            <a:chOff x="13678" y="1893"/>
            <a:chExt cx="4967" cy="1020"/>
          </a:xfrm>
        </p:grpSpPr>
        <p:sp>
          <p:nvSpPr>
            <p:cNvPr id="9" name="圆角矩形 8"/>
            <p:cNvSpPr/>
            <p:nvPr/>
          </p:nvSpPr>
          <p:spPr>
            <a:xfrm>
              <a:off x="13678" y="1893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762" y="2162"/>
              <a:ext cx="47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2.</a:t>
              </a:r>
              <a:r>
                <a:rPr lang="zh-CN" altLang="en-US" sz="1400" b="1">
                  <a:solidFill>
                    <a:schemeClr val="bg1"/>
                  </a:solidFill>
                </a:rPr>
                <a:t>回避上涨时连续一字上去的回档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685530" y="2286635"/>
            <a:ext cx="3154045" cy="647700"/>
            <a:chOff x="13678" y="1893"/>
            <a:chExt cx="4967" cy="1020"/>
          </a:xfrm>
        </p:grpSpPr>
        <p:sp>
          <p:nvSpPr>
            <p:cNvPr id="12" name="圆角矩形 11"/>
            <p:cNvSpPr/>
            <p:nvPr/>
          </p:nvSpPr>
          <p:spPr>
            <a:xfrm>
              <a:off x="13678" y="1893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3762" y="2161"/>
              <a:ext cx="47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3.</a:t>
              </a:r>
              <a:r>
                <a:rPr lang="zh-CN" altLang="en-US" sz="1400" b="1">
                  <a:solidFill>
                    <a:schemeClr val="bg1"/>
                  </a:solidFill>
                </a:rPr>
                <a:t>回避</a:t>
              </a:r>
              <a:r>
                <a:rPr lang="en-US" altLang="zh-CN" sz="1400" b="1">
                  <a:solidFill>
                    <a:schemeClr val="bg1"/>
                  </a:solidFill>
                </a:rPr>
                <a:t>吊颈线隔日</a:t>
              </a:r>
              <a:r>
                <a:rPr lang="zh-CN" altLang="en-US" sz="1400" b="1">
                  <a:solidFill>
                    <a:schemeClr val="bg1"/>
                  </a:solidFill>
                </a:rPr>
                <a:t>低吸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698230" y="2998470"/>
            <a:ext cx="3154045" cy="621665"/>
            <a:chOff x="13498" y="5056"/>
            <a:chExt cx="4967" cy="1020"/>
          </a:xfrm>
        </p:grpSpPr>
        <p:sp>
          <p:nvSpPr>
            <p:cNvPr id="16" name="圆角矩形 15"/>
            <p:cNvSpPr/>
            <p:nvPr/>
          </p:nvSpPr>
          <p:spPr>
            <a:xfrm>
              <a:off x="13498" y="50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3582" y="5298"/>
              <a:ext cx="4702" cy="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4. </a:t>
              </a:r>
              <a:r>
                <a:rPr lang="zh-CN" altLang="en-US" sz="1400" b="1">
                  <a:solidFill>
                    <a:schemeClr val="bg1"/>
                  </a:solidFill>
                </a:rPr>
                <a:t>回避3连板以上个股的隔日低吸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738870" y="867410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1.</a:t>
            </a:r>
            <a:r>
              <a:rPr lang="zh-CN" altLang="en-US" sz="1400" b="1">
                <a:solidFill>
                  <a:schemeClr val="bg1"/>
                </a:solidFill>
              </a:rPr>
              <a:t>上升通道（开盘价在辅助线上方，辅助线黄线高于红线），剔除ST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698230" y="3710305"/>
            <a:ext cx="3154045" cy="621665"/>
            <a:chOff x="13498" y="5056"/>
            <a:chExt cx="4967" cy="1020"/>
          </a:xfrm>
        </p:grpSpPr>
        <p:sp>
          <p:nvSpPr>
            <p:cNvPr id="21" name="圆角矩形 20"/>
            <p:cNvSpPr/>
            <p:nvPr/>
          </p:nvSpPr>
          <p:spPr>
            <a:xfrm>
              <a:off x="13498" y="50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582" y="5298"/>
              <a:ext cx="4702" cy="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5. </a:t>
              </a:r>
              <a:r>
                <a:rPr lang="zh-CN" altLang="en-US" sz="1400" b="1">
                  <a:solidFill>
                    <a:schemeClr val="bg1"/>
                  </a:solidFill>
                </a:rPr>
                <a:t>回避回档出现过一字跌停个股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8698230" y="4494530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8751570" y="4522008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6. </a:t>
            </a:r>
            <a:r>
              <a:rPr lang="zh-CN" altLang="en-US" sz="1400" b="1">
                <a:solidFill>
                  <a:schemeClr val="bg1"/>
                </a:solidFill>
              </a:rPr>
              <a:t>回避跌停板隔日（创业板跌10个点的大阴线等同于跌停板）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8698230" y="5251450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751570" y="5278928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7. </a:t>
            </a:r>
            <a:r>
              <a:rPr lang="zh-CN" altLang="en-US" sz="1400" b="1">
                <a:solidFill>
                  <a:schemeClr val="bg1"/>
                </a:solidFill>
              </a:rPr>
              <a:t>回避实体跌幅大于10%的阴线隔日的低吸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738870" y="6008543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8. </a:t>
            </a:r>
            <a:r>
              <a:rPr lang="zh-CN" altLang="en-US" sz="1400" b="1">
                <a:solidFill>
                  <a:schemeClr val="bg1"/>
                </a:solidFill>
              </a:rPr>
              <a:t>开盘的智能乖离率，低于平均股价智能乖离率+15</a:t>
            </a:r>
            <a:endParaRPr lang="zh-CN" altLang="en-US" sz="1400" b="1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图形选择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" y="996950"/>
            <a:ext cx="5461635" cy="48215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990600"/>
            <a:ext cx="5445125" cy="48279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3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1442</Words>
  <Application>WPS 演示</Application>
  <PresentationFormat>宽屏</PresentationFormat>
  <Paragraphs>125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A陈小渊</cp:lastModifiedBy>
  <cp:revision>271</cp:revision>
  <dcterms:created xsi:type="dcterms:W3CDTF">2019-06-19T02:08:00Z</dcterms:created>
  <dcterms:modified xsi:type="dcterms:W3CDTF">2025-03-14T06:47:36Z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BA89CB7B20314DA8966BFA8EDD50B0D3_13</vt:lpwstr>
  </property>
</Properties>
</file>