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1025" r:id="rId8"/>
    <p:sldId id="1061" r:id="rId9"/>
    <p:sldId id="1060" r:id="rId10"/>
    <p:sldId id="1035" r:id="rId11"/>
    <p:sldId id="1058" r:id="rId12"/>
    <p:sldId id="1052" r:id="rId13"/>
    <p:sldId id="1041" r:id="rId14"/>
    <p:sldId id="1042" r:id="rId15"/>
    <p:sldId id="1046" r:id="rId16"/>
    <p:sldId id="1043" r:id="rId17"/>
    <p:sldId id="1044" r:id="rId18"/>
    <p:sldId id="1045" r:id="rId19"/>
    <p:sldId id="1047" r:id="rId20"/>
    <p:sldId id="1055" r:id="rId21"/>
    <p:sldId id="263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4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96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0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1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72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7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0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3.xml"/><Relationship Id="rId3" Type="http://schemas.openxmlformats.org/officeDocument/2006/relationships/image" Target="../media/image23.png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6.xml"/><Relationship Id="rId3" Type="http://schemas.openxmlformats.org/officeDocument/2006/relationships/image" Target="../media/image24.png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8.xml"/><Relationship Id="rId2" Type="http://schemas.openxmlformats.org/officeDocument/2006/relationships/image" Target="../media/image25.png"/><Relationship Id="rId1" Type="http://schemas.openxmlformats.org/officeDocument/2006/relationships/tags" Target="../tags/tag87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90.xml"/><Relationship Id="rId2" Type="http://schemas.openxmlformats.org/officeDocument/2006/relationships/image" Target="../media/image26.png"/><Relationship Id="rId1" Type="http://schemas.openxmlformats.org/officeDocument/2006/relationships/tags" Target="../tags/tag89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5.xml"/><Relationship Id="rId5" Type="http://schemas.openxmlformats.org/officeDocument/2006/relationships/image" Target="../media/image2.png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6.xml"/><Relationship Id="rId3" Type="http://schemas.openxmlformats.org/officeDocument/2006/relationships/image" Target="../media/image8.png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5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6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7.xml"/><Relationship Id="rId3" Type="http://schemas.openxmlformats.org/officeDocument/2006/relationships/image" Target="../media/image14.pn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615" y="1653540"/>
            <a:ext cx="6619875" cy="345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10" y="1986915"/>
            <a:ext cx="4057650" cy="3124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666490" y="5442585"/>
            <a:ext cx="4859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情绪冰点（涨停家数</a:t>
            </a:r>
            <a:r>
              <a:rPr lang="zh-CN" altLang="en-US" b="1">
                <a:solidFill>
                  <a:srgbClr val="FF0000"/>
                </a:solidFill>
              </a:rPr>
              <a:t>连续两个交易日下降</a:t>
            </a:r>
            <a:r>
              <a:rPr lang="zh-CN" altLang="en-US"/>
              <a:t>且来到近期低点附近），次日竞价博弈低吸机会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缩量龙低吸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90" y="2016760"/>
            <a:ext cx="449389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430" y="2016760"/>
            <a:ext cx="481393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2132965" y="903605"/>
            <a:ext cx="89763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核心逻辑：</a:t>
            </a:r>
            <a:r>
              <a:rPr lang="zh-CN" altLang="en-US"/>
              <a:t>上一个交易日放量分歧涨停，随后缩量弱转强（高开秒板或</a:t>
            </a:r>
            <a:r>
              <a:rPr lang="en-US" altLang="zh-CN"/>
              <a:t>T</a:t>
            </a:r>
            <a:r>
              <a:rPr lang="zh-CN" altLang="en-US"/>
              <a:t>字板），让场外资金形成</a:t>
            </a:r>
            <a:r>
              <a:rPr lang="en-US" altLang="zh-CN"/>
              <a:t>“</a:t>
            </a:r>
            <a:r>
              <a:rPr lang="zh-CN" altLang="en-US"/>
              <a:t>想买买不到</a:t>
            </a:r>
            <a:r>
              <a:rPr lang="en-US" altLang="zh-CN"/>
              <a:t>”</a:t>
            </a:r>
            <a:r>
              <a:rPr lang="zh-CN" altLang="en-US"/>
              <a:t>的踏空焦虑。那么弱转强的</a:t>
            </a:r>
            <a:r>
              <a:rPr lang="zh-CN" altLang="en-US" b="1">
                <a:solidFill>
                  <a:srgbClr val="FF0000"/>
                </a:solidFill>
              </a:rPr>
              <a:t>缩量板</a:t>
            </a:r>
            <a:r>
              <a:rPr lang="en-US" altLang="zh-CN" b="1">
                <a:solidFill>
                  <a:srgbClr val="FF0000"/>
                </a:solidFill>
              </a:rPr>
              <a:t>/T</a:t>
            </a:r>
            <a:r>
              <a:rPr lang="zh-CN" altLang="en-US" b="1">
                <a:solidFill>
                  <a:srgbClr val="FF0000"/>
                </a:solidFill>
              </a:rPr>
              <a:t>字板（缩量板第二天可以低开，但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字板第二天一定要高开）</a:t>
            </a:r>
            <a:r>
              <a:rPr lang="zh-CN" altLang="en-US"/>
              <a:t>次日如果急跌下杀，就容易出现抄底性买盘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战法逻辑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选股条件</a:t>
            </a:r>
            <a:r>
              <a:rPr lang="en-US" altLang="zh-CN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-</a:t>
            </a: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题材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02865" y="1111250"/>
            <a:ext cx="78936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核心前提：</a:t>
            </a:r>
            <a:r>
              <a:rPr lang="zh-CN"/>
              <a:t>具备足够的人气和辨识度（题材强度与稀缺性）</a:t>
            </a:r>
            <a:endParaRPr lang="zh-CN"/>
          </a:p>
          <a:p>
            <a:endParaRPr lang="zh-CN"/>
          </a:p>
          <a:p>
            <a:r>
              <a:rPr lang="zh-CN"/>
              <a:t>题材强度：近期起码爆发过一次涨停潮，板块流动资金连续翻红</a:t>
            </a:r>
            <a:endParaRPr lang="zh-CN"/>
          </a:p>
          <a:p>
            <a:r>
              <a:rPr lang="zh-CN"/>
              <a:t>稀缺性：</a:t>
            </a:r>
            <a:r>
              <a:rPr lang="zh-CN" b="1">
                <a:solidFill>
                  <a:srgbClr val="FF0000"/>
                </a:solidFill>
              </a:rPr>
              <a:t>同身位连板个股数量在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只以内</a:t>
            </a:r>
            <a:r>
              <a:rPr lang="en-US" altLang="zh-CN"/>
              <a:t> </a:t>
            </a:r>
            <a:r>
              <a:rPr lang="zh-CN" altLang="en-US"/>
              <a:t>（最好在</a:t>
            </a:r>
            <a:r>
              <a:rPr lang="en-US" altLang="zh-CN"/>
              <a:t>3</a:t>
            </a:r>
            <a:r>
              <a:rPr lang="zh-CN" altLang="en-US"/>
              <a:t>只以内）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5" y="2720975"/>
            <a:ext cx="4514850" cy="289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755" y="2814320"/>
            <a:ext cx="5205730" cy="25850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模式买点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59355" y="837565"/>
            <a:ext cx="83064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①板块前一天非高潮的光头阳线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r>
              <a:rPr lang="zh-CN" altLang="en-US" b="1">
                <a:solidFill>
                  <a:srgbClr val="FF0000"/>
                </a:solidFill>
              </a:rPr>
              <a:t>②买点</a:t>
            </a:r>
            <a:r>
              <a:rPr lang="en-US" altLang="zh-CN" b="1">
                <a:solidFill>
                  <a:srgbClr val="FF0000"/>
                </a:solidFill>
              </a:rPr>
              <a:t>: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（标准）</a:t>
            </a:r>
            <a:r>
              <a:rPr lang="zh-CN"/>
              <a:t>小高开</a:t>
            </a:r>
            <a:r>
              <a:rPr lang="en-US" altLang="zh-CN"/>
              <a:t>2%</a:t>
            </a:r>
            <a:r>
              <a:rPr lang="zh-CN" altLang="en-US"/>
              <a:t>左右急跌下探缺口支撑</a:t>
            </a:r>
            <a:endParaRPr lang="zh-CN" altLang="en-US"/>
          </a:p>
          <a:p>
            <a:pPr algn="l"/>
            <a:r>
              <a:rPr lang="zh-CN" altLang="en-US"/>
              <a:t>③按开盘涨幅将支撑位上下移动（比如缩量板次日高开</a:t>
            </a:r>
            <a:r>
              <a:rPr lang="en-US" altLang="zh-CN"/>
              <a:t>5%</a:t>
            </a:r>
            <a:r>
              <a:rPr lang="zh-CN" altLang="en-US"/>
              <a:t>，支撑位上移</a:t>
            </a:r>
            <a:r>
              <a:rPr lang="en-US" altLang="zh-CN"/>
              <a:t>3</a:t>
            </a:r>
            <a:r>
              <a:rPr lang="zh-CN" altLang="en-US"/>
              <a:t>个点）</a:t>
            </a:r>
            <a:endParaRPr lang="zh-CN"/>
          </a:p>
          <a:p>
            <a:pPr algn="l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5" y="1952625"/>
            <a:ext cx="5363845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845" y="1952625"/>
            <a:ext cx="5528310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6875" y="831850"/>
            <a:ext cx="6921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大长腿次日弱转强（缩量涨停最强，仅实体新高稍弱），</a:t>
            </a:r>
            <a:r>
              <a:rPr lang="zh-CN" altLang="en-US" b="1">
                <a:solidFill>
                  <a:srgbClr val="FF0000"/>
                </a:solidFill>
              </a:rPr>
              <a:t>再次爆量分歧或断板为减仓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止盈卖点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05" y="1607820"/>
            <a:ext cx="5959475" cy="46304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515" y="1390015"/>
            <a:ext cx="6534150" cy="4944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3181350" y="889635"/>
            <a:ext cx="6252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大长腿次日低开低走未能弱转强，分时反抽均为离场节点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55" y="1071245"/>
            <a:ext cx="9314180" cy="52393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990" y="909320"/>
            <a:ext cx="9703435" cy="54584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6525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7001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03645" y="374459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45790" y="5185410"/>
            <a:ext cx="6237713" cy="1546225"/>
            <a:chOff x="4791" y="7416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416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中山大学金融系毕业，股市经验6年，证券从业3年，风格偏好短线热点的各类选股策略，独创《强阳低吸》《低开反包》《缩量龙低吸》等战法，擅长追根溯源，挖掘资金背后的底层逻辑与市场情绪周期的演绎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408805" y="4293870"/>
            <a:ext cx="3985895" cy="7105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95365" y="3751580"/>
            <a:ext cx="5840730" cy="735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平均股价</a:t>
            </a:r>
            <a:r>
              <a:rPr lang="zh-CN" b="1">
                <a:solidFill>
                  <a:srgbClr val="FF0000"/>
                </a:solidFill>
              </a:rPr>
              <a:t>死叉，流动资金连续翻绿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牛线下移</a:t>
            </a:r>
            <a:r>
              <a:rPr lang="zh-CN" b="1">
                <a:solidFill>
                  <a:srgbClr val="FF0000"/>
                </a:solidFill>
              </a:rPr>
              <a:t>，短线反抽以控制仓位防守为主，涨停家数冰点再考虑试错</a:t>
            </a:r>
            <a:endParaRPr lang="zh-CN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整体仓位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lang="zh-CN" altLang="en-US" b="1">
                <a:solidFill>
                  <a:srgbClr val="FF0000"/>
                </a:solidFill>
              </a:rPr>
              <a:t>成仓左右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趋势题材（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石油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化工、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CPO/PCB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、智能电网等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情绪题材（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冲突线：石油、甲醇、煤化工等，智能电网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电力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、储能、光伏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455" y="1087120"/>
            <a:ext cx="4864100" cy="53320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280" y="1087120"/>
            <a:ext cx="4824095" cy="24809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15" y="1007745"/>
            <a:ext cx="10090150" cy="48425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3521075" y="5954395"/>
            <a:ext cx="5645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科创跌穿熊线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上证回踩熊线</a:t>
            </a:r>
            <a:r>
              <a:rPr lang="en-US" altLang="zh-CN" b="1">
                <a:solidFill>
                  <a:srgbClr val="FF0000"/>
                </a:solidFill>
              </a:rPr>
              <a:t>=</a:t>
            </a:r>
            <a:r>
              <a:rPr lang="zh-CN" altLang="en-US" b="1">
                <a:solidFill>
                  <a:srgbClr val="FF0000"/>
                </a:solidFill>
              </a:rPr>
              <a:t>超跌拐点临近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0" y="3136900"/>
            <a:ext cx="4260215" cy="25755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t="47239"/>
          <a:stretch>
            <a:fillRect/>
          </a:stretch>
        </p:blipFill>
        <p:spPr>
          <a:xfrm>
            <a:off x="787400" y="1073785"/>
            <a:ext cx="4260215" cy="18199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1469390" y="5882005"/>
            <a:ext cx="95059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指数反复抢反弹，个股无法释放恐慌盘，脉冲以后容易再次反杀回落，不容易形成良性拐点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4815" y="1093470"/>
            <a:ext cx="5546090" cy="46101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840230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925435" y="1689100"/>
            <a:ext cx="2683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45" y="2595245"/>
            <a:ext cx="5419725" cy="31134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6735" y="2656840"/>
            <a:ext cx="4747895" cy="27571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超跌反弹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65" y="1038225"/>
            <a:ext cx="7146290" cy="52933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8382000" y="2414270"/>
            <a:ext cx="317373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短线超跌的品种，等待筹码真空区的超跌反弹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节点：</a:t>
            </a:r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</a:rPr>
              <a:t>上证指数回踩熊线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大盘状态蓝线超跌拐头向下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个股流动资金翻红杀出流动性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DIAGRAM_VIRTUALLY_FRAME" val="{&quot;height&quot;:305.9,&quot;left&quot;:39.45,&quot;top&quot;:133,&quot;width&quot;:894.9}"/>
</p:tagLst>
</file>

<file path=ppt/tags/tag63.xml><?xml version="1.0" encoding="utf-8"?>
<p:tagLst xmlns:p="http://schemas.openxmlformats.org/presentationml/2006/main">
  <p:tag name="KSO_WM_DIAGRAM_VIRTUALLY_FRAME" val="{&quot;height&quot;:305.9,&quot;left&quot;:39.45,&quot;top&quot;:133,&quot;width&quot;:894.9}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6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1955</Words>
  <Application>WPS 演示</Application>
  <PresentationFormat>宽屏</PresentationFormat>
  <Paragraphs>151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42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思源黑体 CN Regular</vt:lpstr>
      <vt:lpstr>微软雅黑</vt:lpstr>
      <vt:lpstr>Arial Unicode MS</vt:lpstr>
      <vt:lpstr>Calibri</vt:lpstr>
      <vt:lpstr>思源黑体 CN Bold</vt:lpstr>
      <vt:lpstr>思源黑体 CN Light</vt:lpstr>
      <vt:lpstr>思源黑体 CN Medium</vt:lpstr>
      <vt:lpstr>思源黑体 CN Normal</vt:lpstr>
      <vt:lpstr>思源黑体 CN Regular</vt:lpstr>
      <vt:lpstr>方正宝黑体 简 Light</vt:lpstr>
      <vt:lpstr>方正宝黑体 简 Medium</vt:lpstr>
      <vt:lpstr>方正大黑体_GBK</vt:lpstr>
      <vt:lpstr>文道潮黑体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380</cp:revision>
  <dcterms:created xsi:type="dcterms:W3CDTF">2019-06-19T02:08:00Z</dcterms:created>
  <dcterms:modified xsi:type="dcterms:W3CDTF">2026-03-23T06:52:49Z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70A75250A3E64A418EDD6A8E6E579206_13</vt:lpwstr>
  </property>
</Properties>
</file>