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30" r:id="rId8"/>
    <p:sldId id="945" r:id="rId9"/>
    <p:sldId id="932" r:id="rId10"/>
    <p:sldId id="933" r:id="rId11"/>
    <p:sldId id="942" r:id="rId12"/>
    <p:sldId id="944" r:id="rId13"/>
    <p:sldId id="943" r:id="rId14"/>
    <p:sldId id="948" r:id="rId15"/>
    <p:sldId id="941" r:id="rId16"/>
    <p:sldId id="812" r:id="rId17"/>
    <p:sldId id="26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8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2.xml"/><Relationship Id="rId2" Type="http://schemas.openxmlformats.org/officeDocument/2006/relationships/image" Target="../media/image18.png"/><Relationship Id="rId1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7.xml"/><Relationship Id="rId5" Type="http://schemas.openxmlformats.org/officeDocument/2006/relationships/image" Target="../media/image2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6.xml"/><Relationship Id="rId2" Type="http://schemas.openxmlformats.org/officeDocument/2006/relationships/image" Target="../media/image8.png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image" Target="../media/image9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96950"/>
            <a:ext cx="5461635" cy="4821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90600"/>
            <a:ext cx="5445125" cy="4827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/>
              <a:t>1</a:t>
            </a:r>
            <a:r>
              <a:rPr lang="zh-CN" altLang="en-US"/>
              <a:t>成仓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en-US" altLang="zh-CN"/>
              <a:t> </a:t>
            </a:r>
            <a:r>
              <a:rPr lang="zh-CN" altLang="en-US"/>
              <a:t>或</a:t>
            </a:r>
            <a:r>
              <a:rPr lang="en-US" altLang="zh-CN"/>
              <a:t> 2</a:t>
            </a:r>
            <a:r>
              <a:rPr lang="zh-CN" altLang="en-US"/>
              <a:t>成仓</a:t>
            </a:r>
            <a:r>
              <a:rPr lang="en-US" altLang="zh-CN"/>
              <a:t>1</a:t>
            </a:r>
            <a:r>
              <a:rPr lang="zh-CN" altLang="en-US"/>
              <a:t>只</a:t>
            </a:r>
            <a:endParaRPr lang="zh-CN" altLang="en-US"/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实例解析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984885"/>
            <a:ext cx="11672570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677795"/>
            <a:ext cx="5090795" cy="3723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854710"/>
            <a:ext cx="9803130" cy="5514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854710"/>
            <a:ext cx="9925685" cy="5582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715" y="1958340"/>
            <a:ext cx="3274060" cy="17494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032510"/>
            <a:ext cx="9312275" cy="5238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715" y="3647440"/>
            <a:ext cx="5191760" cy="184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200" b="1"/>
              <a:t>策略：</a:t>
            </a:r>
            <a:r>
              <a:rPr lang="zh-CN" sz="1200"/>
              <a:t>流动资金翻绿，且平均股价已经出现破位</a:t>
            </a:r>
            <a:r>
              <a:rPr lang="en-US" altLang="zh-CN" sz="1200"/>
              <a:t>S</a:t>
            </a:r>
            <a:r>
              <a:rPr lang="zh-CN" altLang="en-US" sz="1200"/>
              <a:t>点，</a:t>
            </a:r>
            <a:r>
              <a:rPr lang="zh-CN" sz="1200"/>
              <a:t>资金翻绿的捕捞季节金叉仍然看作弱势震荡箱体，大级别的修复需要等待中线上攻回落到</a:t>
            </a:r>
            <a:r>
              <a:rPr lang="en-US" altLang="zh-CN" sz="1200"/>
              <a:t>30</a:t>
            </a:r>
            <a:r>
              <a:rPr lang="zh-CN" altLang="en-US" sz="1200"/>
              <a:t>以内，仓位</a:t>
            </a:r>
            <a:r>
              <a:rPr lang="en-US" altLang="zh-CN" sz="1200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成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/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前期热点：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AI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（</a:t>
            </a:r>
            <a:r>
              <a:rPr lang="zh-CN" sz="1200" b="1">
                <a:solidFill>
                  <a:srgbClr val="FF0000"/>
                </a:solidFill>
                <a:sym typeface="+mn-ea"/>
              </a:rPr>
              <a:t>数据中心电源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腾讯云</a:t>
            </a:r>
            <a:r>
              <a:rPr lang="zh-CN" sz="1200" b="1">
                <a:solidFill>
                  <a:srgbClr val="FF0000"/>
                </a:solidFill>
                <a:sym typeface="+mn-ea"/>
              </a:rPr>
              <a:t>、智能一体机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）、机器人。</a:t>
            </a:r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等待盘中脉冲修复，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【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流动资金翻绿的反抽</a:t>
            </a:r>
            <a:r>
              <a:rPr lang="en-US" altLang="zh-CN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跌破今天的低点】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为收缩仓位的节点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护盘方向：大金融（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等待与指数的共振中阳线反弹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，反弹出现后逐渐降低仓位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市值最大的东方财富如果创出新低，板块也偏走弱兑现节点）</a:t>
            </a:r>
            <a:endParaRPr lang="zh-CN" altLang="en-US" sz="1200" b="1">
              <a:solidFill>
                <a:srgbClr val="FF0000"/>
              </a:solidFill>
            </a:endParaRPr>
          </a:p>
          <a:p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逆指数抱团方向：深海科技（根据前排和资金强度小仓位关注）</a:t>
            </a:r>
            <a:endParaRPr lang="zh-CN" altLang="en-US" sz="1200" b="1">
              <a:solidFill>
                <a:srgbClr val="FF0000"/>
              </a:solidFill>
            </a:endParaRPr>
          </a:p>
          <a:p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  <a:sym typeface="+mn-ea"/>
              </a:rPr>
              <a:t>防守方向：</a:t>
            </a:r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红利（银行、煤炭、电力）、涨价（化工、有色）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878205"/>
            <a:ext cx="4608830" cy="5411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20" y="878205"/>
            <a:ext cx="4686935" cy="2599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31800" y="1245235"/>
            <a:ext cx="3386455" cy="175387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顺指数（乐观者）</a:t>
            </a:r>
            <a:r>
              <a:rPr lang="en-US" altLang="zh-CN" sz="1600"/>
              <a:t>:</a:t>
            </a:r>
            <a:endParaRPr lang="en-US" altLang="zh-CN" sz="1600"/>
          </a:p>
          <a:p>
            <a:pPr algn="ctr"/>
            <a:r>
              <a:rPr lang="zh-CN" sz="1600"/>
              <a:t>化工（题材）</a:t>
            </a:r>
            <a:r>
              <a:rPr lang="zh-CN" altLang="en-US" sz="1600"/>
              <a:t>、金融</a:t>
            </a:r>
            <a:r>
              <a:rPr lang="en-US" altLang="zh-CN" sz="1600"/>
              <a:t>/</a:t>
            </a:r>
            <a:r>
              <a:rPr lang="zh-CN" altLang="en-US" sz="1600"/>
              <a:t>半导体（权重）</a:t>
            </a:r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4349750" y="4265295"/>
            <a:ext cx="3510915" cy="16814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量化控盘（助涨助跌）</a:t>
            </a:r>
            <a:r>
              <a:rPr lang="en-US" altLang="zh-CN" sz="1600"/>
              <a:t>:</a:t>
            </a:r>
            <a:endParaRPr lang="en-US" altLang="zh-CN" sz="1600"/>
          </a:p>
          <a:p>
            <a:pPr algn="ctr"/>
            <a:r>
              <a:rPr lang="zh-CN" sz="1600"/>
              <a:t>机器人</a:t>
            </a:r>
            <a:endParaRPr lang="zh-CN" sz="1600"/>
          </a:p>
        </p:txBody>
      </p:sp>
      <p:sp>
        <p:nvSpPr>
          <p:cNvPr id="7" name="椭圆 6"/>
          <p:cNvSpPr/>
          <p:nvPr/>
        </p:nvSpPr>
        <p:spPr>
          <a:xfrm>
            <a:off x="4349750" y="1246505"/>
            <a:ext cx="3687445" cy="175323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逆指数（悲观者）</a:t>
            </a:r>
            <a:r>
              <a:rPr lang="en-US" altLang="zh-CN" sz="1600"/>
              <a:t>:</a:t>
            </a:r>
            <a:endParaRPr lang="en-US" altLang="zh-CN" sz="1600"/>
          </a:p>
          <a:p>
            <a:pPr algn="ctr"/>
            <a:r>
              <a:rPr lang="zh-CN" sz="1600"/>
              <a:t>深海科技（高）</a:t>
            </a:r>
            <a:r>
              <a:rPr lang="en-US" altLang="zh-CN" sz="1600"/>
              <a:t>/</a:t>
            </a:r>
            <a:r>
              <a:rPr lang="zh-CN" altLang="en-US" sz="1600"/>
              <a:t>医药（低）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903605" y="5578475"/>
            <a:ext cx="234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市场的短线资金属性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205" y="3221990"/>
            <a:ext cx="32550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参与者：</a:t>
            </a:r>
            <a:endParaRPr lang="zh-CN" altLang="en-US"/>
          </a:p>
          <a:p>
            <a:r>
              <a:rPr lang="zh-CN" altLang="en-US"/>
              <a:t>对指数趋势持乐观态度、</a:t>
            </a:r>
            <a:r>
              <a:rPr lang="zh-CN" altLang="en-US" b="1">
                <a:solidFill>
                  <a:srgbClr val="FF0000"/>
                </a:solidFill>
              </a:rPr>
              <a:t>认为指数震荡过后还能再度创出新高</a:t>
            </a:r>
            <a:r>
              <a:rPr lang="zh-CN" altLang="en-US"/>
              <a:t>的资金，因而积极寻找有机会跟指数共振修复的方向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87030" y="1245870"/>
            <a:ext cx="4204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参与者：</a:t>
            </a:r>
            <a:endParaRPr lang="zh-CN" altLang="en-US"/>
          </a:p>
          <a:p>
            <a:r>
              <a:rPr lang="zh-CN" altLang="en-US"/>
              <a:t>对指数趋势持悲观态度，</a:t>
            </a:r>
            <a:r>
              <a:rPr lang="zh-CN" altLang="en-US" b="1">
                <a:solidFill>
                  <a:srgbClr val="FF0000"/>
                </a:solidFill>
              </a:rPr>
              <a:t>认为指数已经震荡走弱，市场进入阶段性的寒冬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因而只有在能够逆市走强且有着足够人气辨识度的方向（寒冬中的篝火），围着一亩三分地抱团取暖才能有效存活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87665" y="4403090"/>
            <a:ext cx="4204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参与者：</a:t>
            </a:r>
            <a:endParaRPr lang="zh-CN" altLang="en-US"/>
          </a:p>
          <a:p>
            <a:r>
              <a:rPr lang="zh-CN" altLang="en-US"/>
              <a:t>以量化和部分做</a:t>
            </a:r>
            <a:r>
              <a:rPr lang="en-US" altLang="zh-CN"/>
              <a:t>T</a:t>
            </a:r>
            <a:r>
              <a:rPr lang="zh-CN" altLang="en-US"/>
              <a:t>资金为主，</a:t>
            </a:r>
            <a:r>
              <a:rPr lang="zh-CN" altLang="en-US" b="1">
                <a:solidFill>
                  <a:srgbClr val="FF0000"/>
                </a:solidFill>
              </a:rPr>
              <a:t>认为市场没有主升机会，但系统性风险也不大</a:t>
            </a:r>
            <a:r>
              <a:rPr lang="zh-CN" altLang="en-US"/>
              <a:t>，因而在指数滞涨时高抛，在指数短线超跌企稳后平铺低位首板，对指数形成明显的助涨助跌作用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64160" y="977900"/>
            <a:ext cx="3747770" cy="4036060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239895" y="977900"/>
            <a:ext cx="7811135" cy="2379345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239895" y="3782695"/>
            <a:ext cx="7810500" cy="2614930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1967</Words>
  <Application>WPS 演示</Application>
  <PresentationFormat>宽屏</PresentationFormat>
  <Paragraphs>156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276</cp:revision>
  <dcterms:created xsi:type="dcterms:W3CDTF">2019-06-19T02:08:00Z</dcterms:created>
  <dcterms:modified xsi:type="dcterms:W3CDTF">2025-03-28T06:44:35Z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21E8C6CE8ACF417891208E84F1DF50EE_13</vt:lpwstr>
  </property>
</Properties>
</file>