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400" r:id="rId3"/>
    <p:sldId id="257" r:id="rId4"/>
    <p:sldId id="838" r:id="rId5"/>
    <p:sldId id="887" r:id="rId6"/>
    <p:sldId id="1025" r:id="rId8"/>
    <p:sldId id="1035" r:id="rId9"/>
    <p:sldId id="1058" r:id="rId10"/>
    <p:sldId id="1062" r:id="rId11"/>
    <p:sldId id="1052" r:id="rId12"/>
    <p:sldId id="1041" r:id="rId13"/>
    <p:sldId id="1042" r:id="rId14"/>
    <p:sldId id="1046" r:id="rId15"/>
    <p:sldId id="1043" r:id="rId16"/>
    <p:sldId id="1044" r:id="rId17"/>
    <p:sldId id="1045" r:id="rId18"/>
    <p:sldId id="1047" r:id="rId19"/>
    <p:sldId id="1055" r:id="rId20"/>
    <p:sldId id="263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6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615E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6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93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4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69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4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77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0.xml"/><Relationship Id="rId3" Type="http://schemas.openxmlformats.org/officeDocument/2006/relationships/image" Target="../media/image20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image" Target="../media/image21.png"/><Relationship Id="rId2" Type="http://schemas.openxmlformats.org/officeDocument/2006/relationships/tags" Target="../tags/tag82.xml"/><Relationship Id="rId1" Type="http://schemas.openxmlformats.org/officeDocument/2006/relationships/tags" Target="../tags/tag81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5.xml"/><Relationship Id="rId2" Type="http://schemas.openxmlformats.org/officeDocument/2006/relationships/image" Target="../media/image22.png"/><Relationship Id="rId1" Type="http://schemas.openxmlformats.org/officeDocument/2006/relationships/tags" Target="../tags/tag84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7.xml"/><Relationship Id="rId2" Type="http://schemas.openxmlformats.org/officeDocument/2006/relationships/image" Target="../media/image23.png"/><Relationship Id="rId1" Type="http://schemas.openxmlformats.org/officeDocument/2006/relationships/tags" Target="../tags/tag86.xml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92.xml"/><Relationship Id="rId5" Type="http://schemas.openxmlformats.org/officeDocument/2006/relationships/image" Target="../media/image2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5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1.xml"/><Relationship Id="rId3" Type="http://schemas.openxmlformats.org/officeDocument/2006/relationships/image" Target="../media/image10.png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4.xml"/><Relationship Id="rId3" Type="http://schemas.openxmlformats.org/officeDocument/2006/relationships/image" Target="../media/image1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67.xml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35"/>
            <a:ext cx="12200890" cy="68446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竞价战法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缩量龙低吸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990" y="2016760"/>
            <a:ext cx="449389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430" y="2016760"/>
            <a:ext cx="4813935" cy="44850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2132965" y="903605"/>
            <a:ext cx="897636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核心逻辑：</a:t>
            </a:r>
            <a:r>
              <a:rPr lang="zh-CN" altLang="en-US"/>
              <a:t>上一个交易日放量分歧涨停，随后缩量弱转强（高开秒板或</a:t>
            </a:r>
            <a:r>
              <a:rPr lang="en-US" altLang="zh-CN"/>
              <a:t>T</a:t>
            </a:r>
            <a:r>
              <a:rPr lang="zh-CN" altLang="en-US"/>
              <a:t>字板），让场外资金形成</a:t>
            </a:r>
            <a:r>
              <a:rPr lang="en-US" altLang="zh-CN"/>
              <a:t>“</a:t>
            </a:r>
            <a:r>
              <a:rPr lang="zh-CN" altLang="en-US"/>
              <a:t>想买买不到</a:t>
            </a:r>
            <a:r>
              <a:rPr lang="en-US" altLang="zh-CN"/>
              <a:t>”</a:t>
            </a:r>
            <a:r>
              <a:rPr lang="zh-CN" altLang="en-US"/>
              <a:t>的踏空焦虑。那么弱转强的</a:t>
            </a:r>
            <a:r>
              <a:rPr lang="zh-CN" altLang="en-US" b="1">
                <a:solidFill>
                  <a:srgbClr val="FF0000"/>
                </a:solidFill>
              </a:rPr>
              <a:t>缩量板</a:t>
            </a:r>
            <a:r>
              <a:rPr lang="en-US" altLang="zh-CN" b="1">
                <a:solidFill>
                  <a:srgbClr val="FF0000"/>
                </a:solidFill>
              </a:rPr>
              <a:t>/T</a:t>
            </a:r>
            <a:r>
              <a:rPr lang="zh-CN" altLang="en-US" b="1">
                <a:solidFill>
                  <a:srgbClr val="FF0000"/>
                </a:solidFill>
              </a:rPr>
              <a:t>字板（缩量板第二天可以低开，但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字板第二天一定要高开）</a:t>
            </a:r>
            <a:r>
              <a:rPr lang="zh-CN" altLang="en-US"/>
              <a:t>次日如果急跌下杀，就容易出现抄底性买盘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战法逻辑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选股条件</a:t>
            </a:r>
            <a:r>
              <a:rPr lang="en-US" altLang="zh-CN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-</a:t>
            </a:r>
            <a:r>
              <a:rPr lang="zh-CN" altLang="en-US" sz="440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E7EAF8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  <a:sym typeface="+mn-ea"/>
              </a:rPr>
              <a:t>题材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02865" y="1111250"/>
            <a:ext cx="789368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核心前提：</a:t>
            </a:r>
            <a:r>
              <a:rPr lang="zh-CN"/>
              <a:t>具备足够的人气和辨识度（题材强度与稀缺性）</a:t>
            </a:r>
            <a:endParaRPr lang="zh-CN"/>
          </a:p>
          <a:p>
            <a:endParaRPr lang="zh-CN"/>
          </a:p>
          <a:p>
            <a:r>
              <a:rPr lang="zh-CN"/>
              <a:t>题材强度：近期起码爆发过一次涨停潮，板块流动资金连续翻红</a:t>
            </a:r>
            <a:endParaRPr lang="zh-CN"/>
          </a:p>
          <a:p>
            <a:r>
              <a:rPr lang="zh-CN"/>
              <a:t>稀缺性：</a:t>
            </a:r>
            <a:r>
              <a:rPr lang="zh-CN" b="1">
                <a:solidFill>
                  <a:srgbClr val="FF0000"/>
                </a:solidFill>
              </a:rPr>
              <a:t>同身位连板个股数量在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只以内</a:t>
            </a:r>
            <a:r>
              <a:rPr lang="en-US" altLang="zh-CN"/>
              <a:t> </a:t>
            </a:r>
            <a:r>
              <a:rPr lang="zh-CN" altLang="en-US"/>
              <a:t>（最好在</a:t>
            </a:r>
            <a:r>
              <a:rPr lang="en-US" altLang="zh-CN"/>
              <a:t>3</a:t>
            </a:r>
            <a:r>
              <a:rPr lang="zh-CN" altLang="en-US"/>
              <a:t>只以内）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665" y="2720975"/>
            <a:ext cx="4514850" cy="2895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3755" y="2814320"/>
            <a:ext cx="5205730" cy="25850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模式买点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59355" y="837565"/>
            <a:ext cx="83064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①板块前一天非高潮的光头阳线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algn="l"/>
            <a:r>
              <a:rPr lang="zh-CN" altLang="en-US" b="1">
                <a:solidFill>
                  <a:srgbClr val="FF0000"/>
                </a:solidFill>
              </a:rPr>
              <a:t>②买点</a:t>
            </a:r>
            <a:r>
              <a:rPr lang="en-US" altLang="zh-CN" b="1">
                <a:solidFill>
                  <a:srgbClr val="FF0000"/>
                </a:solidFill>
              </a:rPr>
              <a:t>:</a:t>
            </a:r>
            <a:r>
              <a:rPr lang="zh-CN" altLang="en-US" b="1">
                <a:solidFill>
                  <a:srgbClr val="FF0000"/>
                </a:solidFill>
                <a:sym typeface="+mn-ea"/>
              </a:rPr>
              <a:t>（标准）</a:t>
            </a:r>
            <a:r>
              <a:rPr lang="zh-CN"/>
              <a:t>小高开</a:t>
            </a:r>
            <a:r>
              <a:rPr lang="en-US" altLang="zh-CN"/>
              <a:t>2%</a:t>
            </a:r>
            <a:r>
              <a:rPr lang="zh-CN" altLang="en-US"/>
              <a:t>左右急跌下探缺口支撑</a:t>
            </a:r>
            <a:endParaRPr lang="zh-CN" altLang="en-US"/>
          </a:p>
          <a:p>
            <a:pPr algn="l"/>
            <a:r>
              <a:rPr lang="zh-CN" altLang="en-US"/>
              <a:t>③按开盘涨幅将支撑位上下移动（比如缩量板次日高开</a:t>
            </a:r>
            <a:r>
              <a:rPr lang="en-US" altLang="zh-CN"/>
              <a:t>5%</a:t>
            </a:r>
            <a:r>
              <a:rPr lang="zh-CN" altLang="en-US"/>
              <a:t>，支撑位上移</a:t>
            </a:r>
            <a:r>
              <a:rPr lang="en-US" altLang="zh-CN"/>
              <a:t>3</a:t>
            </a:r>
            <a:r>
              <a:rPr lang="zh-CN" altLang="en-US"/>
              <a:t>个点）</a:t>
            </a:r>
            <a:endParaRPr lang="zh-CN"/>
          </a:p>
          <a:p>
            <a:pPr algn="l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55" y="1952625"/>
            <a:ext cx="5363845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845" y="1952625"/>
            <a:ext cx="5528310" cy="45434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36875" y="831850"/>
            <a:ext cx="69215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大长腿次日弱转强（缩量涨停最强，仅实体新高稍弱），</a:t>
            </a:r>
            <a:r>
              <a:rPr lang="zh-CN" altLang="en-US" b="1">
                <a:solidFill>
                  <a:srgbClr val="FF0000"/>
                </a:solidFill>
              </a:rPr>
              <a:t>再次爆量分歧或断板为减仓</a:t>
            </a:r>
            <a:r>
              <a:rPr lang="en-US" altLang="zh-CN" b="1">
                <a:solidFill>
                  <a:srgbClr val="FF0000"/>
                </a:solidFill>
              </a:rPr>
              <a:t>/</a:t>
            </a:r>
            <a:r>
              <a:rPr lang="zh-CN" altLang="en-US" b="1">
                <a:solidFill>
                  <a:srgbClr val="FF0000"/>
                </a:solidFill>
              </a:rPr>
              <a:t>止盈卖点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205" y="1607820"/>
            <a:ext cx="5959475" cy="463042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模式卖点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4515" y="1390015"/>
            <a:ext cx="6534150" cy="49441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3181350" y="889635"/>
            <a:ext cx="62528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大长腿次日低开低走未能弱转强，分时反抽均为离场节点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55" y="1071245"/>
            <a:ext cx="9314180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780" y="1010920"/>
            <a:ext cx="9554210" cy="53746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211705" y="1743075"/>
            <a:ext cx="7670800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altLang="en-US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!</a:t>
            </a:r>
            <a:endParaRPr lang="en-US" alt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我司所有工作人员均不允许推荐股票、不允许承诺收益、不允许代客理财、不允许合作分成、不允许私下收款，如您发现有任何违规行为，请立即拨打400-9088-988向我们举报!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7005" y="36525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07005" y="37001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6303645" y="3744595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3"/>
            </p:custDataLst>
          </p:nvPr>
        </p:nvSpPr>
        <p:spPr>
          <a:xfrm>
            <a:off x="518160" y="1064895"/>
            <a:ext cx="10981055" cy="2476500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/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algn="ctr"/>
            <a:r>
              <a:rPr lang="zh-CN" altLang="en-US" sz="6600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竞价实战特训</a:t>
            </a:r>
            <a:endParaRPr lang="zh-CN" altLang="en-US" sz="6600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145790" y="5185410"/>
            <a:ext cx="6237713" cy="1546225"/>
            <a:chOff x="4791" y="7416"/>
            <a:chExt cx="10127" cy="2435"/>
          </a:xfrm>
        </p:grpSpPr>
        <p:sp>
          <p:nvSpPr>
            <p:cNvPr id="4" name="圆角矩形 3"/>
            <p:cNvSpPr/>
            <p:nvPr/>
          </p:nvSpPr>
          <p:spPr>
            <a:xfrm>
              <a:off x="4791" y="7416"/>
              <a:ext cx="10127" cy="2435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047" y="7416"/>
              <a:ext cx="9600" cy="188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zh-CN" altLang="en-US">
                  <a:solidFill>
                    <a:schemeClr val="tx1"/>
                  </a:solidFill>
                </a:rPr>
                <a:t>中山大学金融系毕业，股市经验6年，证券从业3年，风格偏好短线热点的各类选股策略，独创《强阳低吸》《低开反包》《缩量龙低吸》等战法，擅长追根溯源，挖掘资金背后的底层逻辑与市场情绪周期的演绎</a:t>
              </a:r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4408805" y="4293870"/>
            <a:ext cx="3985895" cy="7105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noAutofit/>
          </a:bodyPr>
          <a:p>
            <a:pPr algn="ctr"/>
            <a:r>
              <a: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基金执业编号：</a:t>
            </a:r>
            <a:r>
              <a: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A20250706000187</a:t>
            </a:r>
            <a:endParaRPr lang="en-US" altLang="zh-CN" sz="2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95365" y="3760470"/>
            <a:ext cx="5392420" cy="7359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平均股价</a:t>
            </a:r>
            <a:r>
              <a:rPr lang="zh-CN" b="1">
                <a:solidFill>
                  <a:srgbClr val="FF0000"/>
                </a:solidFill>
              </a:rPr>
              <a:t>死叉</a:t>
            </a:r>
            <a:r>
              <a:rPr lang="zh-CN" b="1">
                <a:solidFill>
                  <a:srgbClr val="FF0000"/>
                </a:solidFill>
              </a:rPr>
              <a:t>，流动资金连续翻绿，短线上攻和中线上攻均向下，整体策略以控制仓位防守为主，涨停家数冰点再考虑试错</a:t>
            </a:r>
            <a:endParaRPr lang="zh-CN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整体仓位</a:t>
            </a:r>
            <a:r>
              <a:rPr lang="en-US" altLang="zh-CN" b="1">
                <a:solidFill>
                  <a:srgbClr val="FF0000"/>
                </a:solidFill>
              </a:rPr>
              <a:t>2-3</a:t>
            </a:r>
            <a:r>
              <a:rPr lang="zh-CN" altLang="en-US" b="1">
                <a:solidFill>
                  <a:srgbClr val="FF0000"/>
                </a:solidFill>
              </a:rPr>
              <a:t>成仓左右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>
                <a:sym typeface="+mn-ea"/>
              </a:rPr>
              <a:t>趋势题材（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光纤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/CPO/PCB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、锂电池、医药等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情绪题材（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智能电网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/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电力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、医药、航天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  <a:sym typeface="+mn-ea"/>
              </a:rPr>
              <a:t>等</a:t>
            </a:r>
            <a:r>
              <a:rPr lang="zh-CN" altLang="en-US">
                <a:sym typeface="+mn-ea"/>
              </a:rPr>
              <a:t>）</a:t>
            </a:r>
            <a:endParaRPr lang="zh-CN" altLang="en-US"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30" y="1065530"/>
            <a:ext cx="4873625" cy="51917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65" y="1065530"/>
            <a:ext cx="4982845" cy="25501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1840230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997190" y="1689100"/>
            <a:ext cx="26835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95" y="2336165"/>
            <a:ext cx="5654675" cy="3685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4345" y="2842895"/>
            <a:ext cx="5029200" cy="2242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629015" y="2515870"/>
            <a:ext cx="3425825" cy="18262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流动资金持续翻红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主力净买额红肥无绿</a:t>
            </a:r>
            <a:endParaRPr lang="zh-CN" altLang="en-US" b="1">
              <a:solidFill>
                <a:srgbClr val="FF0000"/>
              </a:solidFill>
            </a:endParaRPr>
          </a:p>
          <a:p>
            <a:endParaRPr lang="zh-CN" altLang="en-US" b="1">
              <a:solidFill>
                <a:srgbClr val="FF0000"/>
              </a:solidFill>
            </a:endParaRPr>
          </a:p>
          <a:p>
            <a:r>
              <a:rPr lang="en-US" b="1">
                <a:solidFill>
                  <a:srgbClr val="FF0000"/>
                </a:solidFill>
              </a:rPr>
              <a:t>W</a:t>
            </a:r>
            <a:r>
              <a:rPr lang="zh-CN" altLang="en-US" b="1">
                <a:solidFill>
                  <a:srgbClr val="FF0000"/>
                </a:solidFill>
              </a:rPr>
              <a:t>底后走出慧眼</a:t>
            </a:r>
            <a:r>
              <a:rPr lang="en-US" altLang="zh-CN" b="1">
                <a:solidFill>
                  <a:srgbClr val="FF0000"/>
                </a:solidFill>
              </a:rPr>
              <a:t>K</a:t>
            </a:r>
            <a:r>
              <a:rPr lang="zh-CN" altLang="en-US" b="1">
                <a:solidFill>
                  <a:srgbClr val="FF0000"/>
                </a:solidFill>
              </a:rPr>
              <a:t>线</a:t>
            </a:r>
            <a:r>
              <a:rPr lang="en-US" altLang="zh-CN" b="1">
                <a:solidFill>
                  <a:srgbClr val="FF0000"/>
                </a:solidFill>
              </a:rPr>
              <a:t>B</a:t>
            </a:r>
            <a:r>
              <a:rPr lang="zh-CN" altLang="en-US" b="1">
                <a:solidFill>
                  <a:srgbClr val="FF0000"/>
                </a:solidFill>
              </a:rPr>
              <a:t>点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" y="1142365"/>
            <a:ext cx="7926070" cy="51822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短线压力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95" y="1101090"/>
            <a:ext cx="5381625" cy="49866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7338695" y="2726690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流动资金翻绿</a:t>
            </a:r>
            <a:r>
              <a:rPr lang="zh-CN" altLang="en-US"/>
              <a:t>反抽到辅助线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短线仍然容易承压分化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41921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竞价低吸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7615" y="1653540"/>
            <a:ext cx="6619875" cy="3457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10" y="1986915"/>
            <a:ext cx="4057650" cy="3124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文本框 2"/>
          <p:cNvSpPr txBox="1"/>
          <p:nvPr/>
        </p:nvSpPr>
        <p:spPr>
          <a:xfrm>
            <a:off x="3666490" y="5442585"/>
            <a:ext cx="48590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情绪冰点（涨停家数</a:t>
            </a:r>
            <a:r>
              <a:rPr lang="zh-CN" altLang="en-US" b="1">
                <a:solidFill>
                  <a:srgbClr val="FF0000"/>
                </a:solidFill>
              </a:rPr>
              <a:t>连续两个交易日下降</a:t>
            </a:r>
            <a:r>
              <a:rPr lang="zh-CN" altLang="en-US"/>
              <a:t>且来到近期低点附近），次日竞价博弈低吸机会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DIAGRAM_VIRTUALLY_FRAME" val="{&quot;height&quot;:68.5,&quot;left&quot;:224.1,&quot;top&quot;:304.85,&quot;width&quot;:549.05}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7.xml><?xml version="1.0" encoding="utf-8"?>
<p:tagLst xmlns:p="http://schemas.openxmlformats.org/presentationml/2006/main">
  <p:tag name="KSO_WM_DIAGRAM_VIRTUALLY_FRAME" val="{&quot;height&quot;:305.9,&quot;left&quot;:39.45,&quot;top&quot;:133,&quot;width&quot;:894.9}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commondata" val="eyJoZGlkIjoiOTQ1ZjcwNmNkMTFhMjA1Zjg5NzQyMTQ1MGUxYmIzMWEifQ=="/>
  <p:tag name="KSO_WPP_MARK_KEY" val="6cc4ece7-e633-44fb-a42a-42e090ec11f6"/>
  <p:tag name="COMMONDATA" val="eyJoZGlkIjoiN2FmMTg0ODVkMjQ5YWI5OWQ3MWYzZjIwZDI4YWFkN2QifQ=="/>
  <p:tag name="resource_record_key" val="{&quot;13&quot;:[4685217,4428820,4712228,4722044]}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1829</Words>
  <Application>WPS 演示</Application>
  <PresentationFormat>宽屏</PresentationFormat>
  <Paragraphs>146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Arial</vt:lpstr>
      <vt:lpstr>宋体</vt:lpstr>
      <vt:lpstr>Wingdings</vt:lpstr>
      <vt:lpstr>Wingdings</vt:lpstr>
      <vt:lpstr>思源黑体 CN Light</vt:lpstr>
      <vt:lpstr>黑体</vt:lpstr>
      <vt:lpstr>思源黑体 CN Medium</vt:lpstr>
      <vt:lpstr>思源黑体 CN Normal</vt:lpstr>
      <vt:lpstr>思源黑体 CN Bold</vt:lpstr>
      <vt:lpstr>思源黑体 CN Regular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木栖鸟</cp:lastModifiedBy>
  <cp:revision>383</cp:revision>
  <dcterms:created xsi:type="dcterms:W3CDTF">2019-06-19T02:08:00Z</dcterms:created>
  <dcterms:modified xsi:type="dcterms:W3CDTF">2026-04-03T06:47:12Z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A1741667311047D9B1E499A0D204650A_13</vt:lpwstr>
  </property>
</Properties>
</file>