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400" r:id="rId3"/>
    <p:sldId id="257" r:id="rId4"/>
    <p:sldId id="838" r:id="rId5"/>
    <p:sldId id="887" r:id="rId6"/>
    <p:sldId id="1025" r:id="rId8"/>
    <p:sldId id="1035" r:id="rId9"/>
    <p:sldId id="1058" r:id="rId10"/>
    <p:sldId id="1066" r:id="rId11"/>
    <p:sldId id="1052" r:id="rId12"/>
    <p:sldId id="1041" r:id="rId13"/>
    <p:sldId id="1042" r:id="rId14"/>
    <p:sldId id="1046" r:id="rId15"/>
    <p:sldId id="1043" r:id="rId16"/>
    <p:sldId id="1044" r:id="rId17"/>
    <p:sldId id="1045" r:id="rId18"/>
    <p:sldId id="1047" r:id="rId19"/>
    <p:sldId id="1055" r:id="rId20"/>
    <p:sldId id="1063" r:id="rId21"/>
    <p:sldId id="1065" r:id="rId22"/>
    <p:sldId id="263" r:id="rId23"/>
  </p:sldIdLst>
  <p:sldSz cx="12192000" cy="6858000"/>
  <p:notesSz cx="6858000" cy="9144000"/>
  <p:custDataLst>
    <p:tags r:id="rId2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06" userDrawn="1">
          <p15:clr>
            <a:srgbClr val="A4A3A4"/>
          </p15:clr>
        </p15:guide>
        <p15:guide id="2" pos="3839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2" clrIdx="0"/>
  <p:cmAuthor id="2" name="作者" initials="A" lastIdx="0" clrIdx="1"/>
  <p:cmAuthor id="3" name="PP" initials="P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E615E9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306"/>
        <p:guide pos="3839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8" Type="http://schemas.openxmlformats.org/officeDocument/2006/relationships/tags" Target="tags/tag95.xml"/><Relationship Id="rId27" Type="http://schemas.openxmlformats.org/officeDocument/2006/relationships/commentAuthors" Target="commentAuthors.xml"/><Relationship Id="rId26" Type="http://schemas.openxmlformats.org/officeDocument/2006/relationships/tableStyles" Target="tableStyles.xml"/><Relationship Id="rId25" Type="http://schemas.openxmlformats.org/officeDocument/2006/relationships/viewProps" Target="viewProps.xml"/><Relationship Id="rId24" Type="http://schemas.openxmlformats.org/officeDocument/2006/relationships/presProps" Target="presProps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3" Type="http://schemas.openxmlformats.org/officeDocument/2006/relationships/tags" Target="../tags/tag1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7" Type="http://schemas.openxmlformats.org/officeDocument/2006/relationships/tags" Target="../tags/tag26.xml"/><Relationship Id="rId6" Type="http://schemas.openxmlformats.org/officeDocument/2006/relationships/tags" Target="../tags/tag25.xml"/><Relationship Id="rId5" Type="http://schemas.openxmlformats.org/officeDocument/2006/relationships/tags" Target="../tags/tag24.xml"/><Relationship Id="rId4" Type="http://schemas.openxmlformats.org/officeDocument/2006/relationships/tags" Target="../tags/tag23.xml"/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31.xml"/><Relationship Id="rId5" Type="http://schemas.openxmlformats.org/officeDocument/2006/relationships/tags" Target="../tags/tag30.xml"/><Relationship Id="rId4" Type="http://schemas.openxmlformats.org/officeDocument/2006/relationships/tags" Target="../tags/tag29.xml"/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5" Type="http://schemas.openxmlformats.org/officeDocument/2006/relationships/tags" Target="../tags/tag35.xml"/><Relationship Id="rId4" Type="http://schemas.openxmlformats.org/officeDocument/2006/relationships/tags" Target="../tags/tag34.xml"/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6" Type="http://schemas.openxmlformats.org/officeDocument/2006/relationships/tags" Target="../tags/tag40.xml"/><Relationship Id="rId5" Type="http://schemas.openxmlformats.org/officeDocument/2006/relationships/tags" Target="../tags/tag39.xml"/><Relationship Id="rId4" Type="http://schemas.openxmlformats.org/officeDocument/2006/relationships/tags" Target="../tags/tag38.xml"/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3" Type="http://schemas.openxmlformats.org/officeDocument/2006/relationships/tags" Target="../tags/tag2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5" Type="http://schemas.openxmlformats.org/officeDocument/2006/relationships/tags" Target="../tags/tag4.xml"/><Relationship Id="rId4" Type="http://schemas.openxmlformats.org/officeDocument/2006/relationships/image" Target="../media/image2.png"/><Relationship Id="rId3" Type="http://schemas.openxmlformats.org/officeDocument/2006/relationships/tags" Target="../tags/tag3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3" Type="http://schemas.openxmlformats.org/officeDocument/2006/relationships/tags" Target="../tags/tag5.xm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9" Type="http://schemas.openxmlformats.org/officeDocument/2006/relationships/tags" Target="../tags/tag13.xml"/><Relationship Id="rId8" Type="http://schemas.openxmlformats.org/officeDocument/2006/relationships/tags" Target="../tags/tag12.xml"/><Relationship Id="rId7" Type="http://schemas.openxmlformats.org/officeDocument/2006/relationships/tags" Target="../tags/tag11.xml"/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5" Type="http://schemas.openxmlformats.org/officeDocument/2006/relationships/tags" Target="../tags/tag17.xml"/><Relationship Id="rId4" Type="http://schemas.openxmlformats.org/officeDocument/2006/relationships/tags" Target="../tags/tag16.xml"/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4" Type="http://schemas.openxmlformats.org/officeDocument/2006/relationships/tags" Target="../tags/tag20.xml"/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8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 descr="1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4800" y="264795"/>
            <a:ext cx="1304290" cy="278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608400" y="608400"/>
            <a:ext cx="10969200" cy="705600"/>
          </a:xfrm>
        </p:spPr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8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8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 descr="1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4800" y="264795"/>
            <a:ext cx="1304290" cy="278765"/>
          </a:xfrm>
          <a:prstGeom prst="rect">
            <a:avLst/>
          </a:prstGeom>
        </p:spPr>
      </p:pic>
      <p:sp>
        <p:nvSpPr>
          <p:cNvPr id="6" name="矩形 5"/>
          <p:cNvSpPr/>
          <p:nvPr userDrawn="1"/>
        </p:nvSpPr>
        <p:spPr>
          <a:xfrm>
            <a:off x="0" y="780415"/>
            <a:ext cx="12191365" cy="60775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8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 descr="1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4800" y="264795"/>
            <a:ext cx="1304290" cy="278765"/>
          </a:xfrm>
          <a:prstGeom prst="rect">
            <a:avLst/>
          </a:prstGeom>
        </p:spPr>
      </p:pic>
      <p:sp>
        <p:nvSpPr>
          <p:cNvPr id="13" name="文本框 12"/>
          <p:cNvSpPr txBox="1"/>
          <p:nvPr userDrawn="1">
            <p:custDataLst>
              <p:tags r:id="rId5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9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画板 1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 descr="1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4800" y="264795"/>
            <a:ext cx="1304290" cy="278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tags" Target="../tags/tag4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4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42.xml"/><Relationship Id="rId1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68.xml"/></Relationships>
</file>

<file path=ppt/slides/_rels/slide1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7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71.xml"/><Relationship Id="rId4" Type="http://schemas.openxmlformats.org/officeDocument/2006/relationships/tags" Target="../tags/tag70.xml"/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tags" Target="../tags/tag69.xml"/></Relationships>
</file>

<file path=ppt/slides/_rels/slide12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8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74.xml"/><Relationship Id="rId4" Type="http://schemas.openxmlformats.org/officeDocument/2006/relationships/image" Target="../media/image18.png"/><Relationship Id="rId3" Type="http://schemas.openxmlformats.org/officeDocument/2006/relationships/image" Target="../media/image17.png"/><Relationship Id="rId2" Type="http://schemas.openxmlformats.org/officeDocument/2006/relationships/tags" Target="../tags/tag73.xml"/><Relationship Id="rId1" Type="http://schemas.openxmlformats.org/officeDocument/2006/relationships/tags" Target="../tags/tag72.xml"/></Relationships>
</file>

<file path=ppt/slides/_rels/slide13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9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77.xml"/><Relationship Id="rId4" Type="http://schemas.openxmlformats.org/officeDocument/2006/relationships/image" Target="../media/image20.png"/><Relationship Id="rId3" Type="http://schemas.openxmlformats.org/officeDocument/2006/relationships/image" Target="../media/image19.png"/><Relationship Id="rId2" Type="http://schemas.openxmlformats.org/officeDocument/2006/relationships/tags" Target="../tags/tag76.xml"/><Relationship Id="rId1" Type="http://schemas.openxmlformats.org/officeDocument/2006/relationships/tags" Target="../tags/tag75.xml"/></Relationships>
</file>

<file path=ppt/slides/_rels/slide1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0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80.xml"/><Relationship Id="rId3" Type="http://schemas.openxmlformats.org/officeDocument/2006/relationships/image" Target="../media/image21.png"/><Relationship Id="rId2" Type="http://schemas.openxmlformats.org/officeDocument/2006/relationships/tags" Target="../tags/tag79.xml"/><Relationship Id="rId1" Type="http://schemas.openxmlformats.org/officeDocument/2006/relationships/tags" Target="../tags/tag78.xml"/></Relationships>
</file>

<file path=ppt/slides/_rels/slide1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1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83.xml"/><Relationship Id="rId3" Type="http://schemas.openxmlformats.org/officeDocument/2006/relationships/image" Target="../media/image22.png"/><Relationship Id="rId2" Type="http://schemas.openxmlformats.org/officeDocument/2006/relationships/tags" Target="../tags/tag82.xml"/><Relationship Id="rId1" Type="http://schemas.openxmlformats.org/officeDocument/2006/relationships/tags" Target="../tags/tag81.xml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3.xml"/><Relationship Id="rId3" Type="http://schemas.openxmlformats.org/officeDocument/2006/relationships/tags" Target="../tags/tag85.xml"/><Relationship Id="rId2" Type="http://schemas.openxmlformats.org/officeDocument/2006/relationships/image" Target="../media/image23.png"/><Relationship Id="rId1" Type="http://schemas.openxmlformats.org/officeDocument/2006/relationships/tags" Target="../tags/tag84.xml"/></Relationships>
</file>

<file path=ppt/slides/_rels/slide1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3.xml"/><Relationship Id="rId3" Type="http://schemas.openxmlformats.org/officeDocument/2006/relationships/tags" Target="../tags/tag87.xml"/><Relationship Id="rId2" Type="http://schemas.openxmlformats.org/officeDocument/2006/relationships/image" Target="../media/image24.png"/><Relationship Id="rId1" Type="http://schemas.openxmlformats.org/officeDocument/2006/relationships/tags" Target="../tags/tag86.xml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4.xml"/><Relationship Id="rId3" Type="http://schemas.openxmlformats.org/officeDocument/2006/relationships/slideLayout" Target="../slideLayouts/slideLayout3.xml"/><Relationship Id="rId2" Type="http://schemas.openxmlformats.org/officeDocument/2006/relationships/tags" Target="../tags/tag88.xml"/><Relationship Id="rId1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5.xml"/><Relationship Id="rId3" Type="http://schemas.openxmlformats.org/officeDocument/2006/relationships/slideLayout" Target="../slideLayouts/slideLayout3.xml"/><Relationship Id="rId2" Type="http://schemas.openxmlformats.org/officeDocument/2006/relationships/tags" Target="../tags/tag89.xml"/><Relationship Id="rId1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5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94.xml"/><Relationship Id="rId5" Type="http://schemas.openxmlformats.org/officeDocument/2006/relationships/image" Target="../media/image2.png"/><Relationship Id="rId4" Type="http://schemas.openxmlformats.org/officeDocument/2006/relationships/tags" Target="../tags/tag93.xml"/><Relationship Id="rId3" Type="http://schemas.openxmlformats.org/officeDocument/2006/relationships/tags" Target="../tags/tag92.xml"/><Relationship Id="rId2" Type="http://schemas.openxmlformats.org/officeDocument/2006/relationships/tags" Target="../tags/tag91.xml"/><Relationship Id="rId1" Type="http://schemas.openxmlformats.org/officeDocument/2006/relationships/tags" Target="../tags/tag9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47.xml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3.xml"/><Relationship Id="rId3" Type="http://schemas.openxmlformats.org/officeDocument/2006/relationships/tags" Target="../tags/tag50.xml"/><Relationship Id="rId2" Type="http://schemas.openxmlformats.org/officeDocument/2006/relationships/tags" Target="../tags/tag49.xml"/><Relationship Id="rId1" Type="http://schemas.openxmlformats.org/officeDocument/2006/relationships/tags" Target="../tags/tag48.xml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53.xml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tags" Target="../tags/tag52.xml"/><Relationship Id="rId1" Type="http://schemas.openxmlformats.org/officeDocument/2006/relationships/tags" Target="../tags/tag51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3.xml"/><Relationship Id="rId8" Type="http://schemas.openxmlformats.org/officeDocument/2006/relationships/slideLayout" Target="../slideLayouts/slideLayout3.xml"/><Relationship Id="rId7" Type="http://schemas.openxmlformats.org/officeDocument/2006/relationships/tags" Target="../tags/tag58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tags" Target="../tags/tag57.xml"/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tags" Target="../tags/tag54.xml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61.xml"/><Relationship Id="rId3" Type="http://schemas.openxmlformats.org/officeDocument/2006/relationships/image" Target="../media/image10.png"/><Relationship Id="rId2" Type="http://schemas.openxmlformats.org/officeDocument/2006/relationships/tags" Target="../tags/tag60.xml"/><Relationship Id="rId1" Type="http://schemas.openxmlformats.org/officeDocument/2006/relationships/tags" Target="../tags/tag59.xml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5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64.xml"/><Relationship Id="rId4" Type="http://schemas.openxmlformats.org/officeDocument/2006/relationships/image" Target="../media/image12.png"/><Relationship Id="rId3" Type="http://schemas.openxmlformats.org/officeDocument/2006/relationships/image" Target="../media/image11.png"/><Relationship Id="rId2" Type="http://schemas.openxmlformats.org/officeDocument/2006/relationships/tags" Target="../tags/tag63.xml"/><Relationship Id="rId1" Type="http://schemas.openxmlformats.org/officeDocument/2006/relationships/tags" Target="../tags/tag62.xml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6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67.xml"/><Relationship Id="rId4" Type="http://schemas.openxmlformats.org/officeDocument/2006/relationships/image" Target="../media/image14.png"/><Relationship Id="rId3" Type="http://schemas.openxmlformats.org/officeDocument/2006/relationships/image" Target="../media/image13.png"/><Relationship Id="rId2" Type="http://schemas.openxmlformats.org/officeDocument/2006/relationships/tags" Target="../tags/tag66.xml"/><Relationship Id="rId1" Type="http://schemas.openxmlformats.org/officeDocument/2006/relationships/tags" Target="../tags/tag6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3335"/>
            <a:ext cx="12200890" cy="684466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464435" y="3114040"/>
            <a:ext cx="8174990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5400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竞价战法</a:t>
            </a:r>
            <a:r>
              <a:rPr lang="en-US" altLang="zh-CN" sz="5400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-</a:t>
            </a:r>
            <a:r>
              <a:rPr lang="zh-CN" altLang="en-US" sz="5400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缩量龙低吸</a:t>
            </a:r>
            <a:endParaRPr lang="zh-CN" altLang="en-US" sz="5400" dirty="0">
              <a:solidFill>
                <a:schemeClr val="bg1"/>
              </a:soli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5627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3990" y="2016760"/>
            <a:ext cx="4493895" cy="448500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4430" y="2016760"/>
            <a:ext cx="4813935" cy="448500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文本框 5"/>
          <p:cNvSpPr txBox="1"/>
          <p:nvPr/>
        </p:nvSpPr>
        <p:spPr>
          <a:xfrm>
            <a:off x="2132965" y="903605"/>
            <a:ext cx="897636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核心逻辑：</a:t>
            </a:r>
            <a:r>
              <a:rPr lang="zh-CN" altLang="en-US"/>
              <a:t>上一个交易日放量分歧涨停，随后缩量弱转强（高开秒板或</a:t>
            </a:r>
            <a:r>
              <a:rPr lang="en-US" altLang="zh-CN"/>
              <a:t>T</a:t>
            </a:r>
            <a:r>
              <a:rPr lang="zh-CN" altLang="en-US"/>
              <a:t>字板），让场外资金形成</a:t>
            </a:r>
            <a:r>
              <a:rPr lang="en-US" altLang="zh-CN"/>
              <a:t>“</a:t>
            </a:r>
            <a:r>
              <a:rPr lang="zh-CN" altLang="en-US"/>
              <a:t>想买买不到</a:t>
            </a:r>
            <a:r>
              <a:rPr lang="en-US" altLang="zh-CN"/>
              <a:t>”</a:t>
            </a:r>
            <a:r>
              <a:rPr lang="zh-CN" altLang="en-US"/>
              <a:t>的踏空焦虑。那么弱转强的</a:t>
            </a:r>
            <a:r>
              <a:rPr lang="zh-CN" altLang="en-US" b="1">
                <a:solidFill>
                  <a:srgbClr val="FF0000"/>
                </a:solidFill>
              </a:rPr>
              <a:t>缩量板</a:t>
            </a:r>
            <a:r>
              <a:rPr lang="en-US" altLang="zh-CN" b="1">
                <a:solidFill>
                  <a:srgbClr val="FF0000"/>
                </a:solidFill>
              </a:rPr>
              <a:t>/T</a:t>
            </a:r>
            <a:r>
              <a:rPr lang="zh-CN" altLang="en-US" b="1">
                <a:solidFill>
                  <a:srgbClr val="FF0000"/>
                </a:solidFill>
              </a:rPr>
              <a:t>字板（缩量板第二天可以低开，但</a:t>
            </a:r>
            <a:r>
              <a:rPr lang="en-US" altLang="zh-CN" b="1">
                <a:solidFill>
                  <a:srgbClr val="FF0000"/>
                </a:solidFill>
              </a:rPr>
              <a:t>T</a:t>
            </a:r>
            <a:r>
              <a:rPr lang="zh-CN" altLang="en-US" b="1">
                <a:solidFill>
                  <a:srgbClr val="FF0000"/>
                </a:solidFill>
              </a:rPr>
              <a:t>字板第二天一定要高开）</a:t>
            </a:r>
            <a:r>
              <a:rPr lang="zh-CN" altLang="en-US"/>
              <a:t>次日如果急跌下杀，就容易出现抄底性买盘</a:t>
            </a:r>
            <a:endParaRPr lang="zh-CN" altLang="en-US"/>
          </a:p>
        </p:txBody>
      </p:sp>
      <p:sp>
        <p:nvSpPr>
          <p:cNvPr id="7" name="文本框 6"/>
          <p:cNvSpPr txBox="1"/>
          <p:nvPr>
            <p:custDataLst>
              <p:tags r:id="rId4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战法逻辑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5627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440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E7EAF8"/>
                    </a:gs>
                  </a:gsLst>
                  <a:lin ang="5400000" scaled="0"/>
                </a:gradFill>
                <a:effectLst/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Normal" panose="020B0400000000000000" charset="-122"/>
                <a:sym typeface="+mn-ea"/>
              </a:rPr>
              <a:t>选股条件</a:t>
            </a:r>
            <a:r>
              <a:rPr lang="en-US" altLang="zh-CN" sz="440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E7EAF8"/>
                    </a:gs>
                  </a:gsLst>
                  <a:lin ang="5400000" scaled="0"/>
                </a:gradFill>
                <a:effectLst/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Normal" panose="020B0400000000000000" charset="-122"/>
                <a:sym typeface="+mn-ea"/>
              </a:rPr>
              <a:t>-</a:t>
            </a:r>
            <a:r>
              <a:rPr lang="zh-CN" altLang="en-US" sz="440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E7EAF8"/>
                    </a:gs>
                  </a:gsLst>
                  <a:lin ang="5400000" scaled="0"/>
                </a:gradFill>
                <a:effectLst/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Normal" panose="020B0400000000000000" charset="-122"/>
                <a:sym typeface="+mn-ea"/>
              </a:rPr>
              <a:t>题材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602865" y="1111250"/>
            <a:ext cx="7893685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核心前提：</a:t>
            </a:r>
            <a:r>
              <a:rPr lang="zh-CN"/>
              <a:t>具备足够的人气和辨识度（题材强度与稀缺性）</a:t>
            </a:r>
            <a:endParaRPr lang="zh-CN"/>
          </a:p>
          <a:p>
            <a:endParaRPr lang="zh-CN"/>
          </a:p>
          <a:p>
            <a:r>
              <a:rPr lang="zh-CN"/>
              <a:t>题材强度：近期起码爆发过一次涨停潮，板块流动资金连续翻红</a:t>
            </a:r>
            <a:endParaRPr lang="zh-CN"/>
          </a:p>
          <a:p>
            <a:r>
              <a:rPr lang="zh-CN"/>
              <a:t>稀缺性：</a:t>
            </a:r>
            <a:r>
              <a:rPr lang="zh-CN" b="1">
                <a:solidFill>
                  <a:srgbClr val="FF0000"/>
                </a:solidFill>
              </a:rPr>
              <a:t>同身位连板个股数量在</a:t>
            </a:r>
            <a:r>
              <a:rPr lang="en-US" altLang="zh-CN" b="1">
                <a:solidFill>
                  <a:srgbClr val="FF0000"/>
                </a:solidFill>
              </a:rPr>
              <a:t>5</a:t>
            </a:r>
            <a:r>
              <a:rPr lang="zh-CN" altLang="en-US" b="1">
                <a:solidFill>
                  <a:srgbClr val="FF0000"/>
                </a:solidFill>
              </a:rPr>
              <a:t>只以内</a:t>
            </a:r>
            <a:r>
              <a:rPr lang="en-US" altLang="zh-CN"/>
              <a:t> </a:t>
            </a:r>
            <a:r>
              <a:rPr lang="zh-CN" altLang="en-US"/>
              <a:t>（最好在</a:t>
            </a:r>
            <a:r>
              <a:rPr lang="en-US" altLang="zh-CN"/>
              <a:t>3</a:t>
            </a:r>
            <a:r>
              <a:rPr lang="zh-CN" altLang="en-US"/>
              <a:t>只以内）</a:t>
            </a:r>
            <a:endParaRPr lang="zh-CN" altLang="en-US"/>
          </a:p>
          <a:p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5665" y="2720975"/>
            <a:ext cx="4514850" cy="28956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13755" y="2814320"/>
            <a:ext cx="5205730" cy="258508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5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5627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模式买点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459355" y="837565"/>
            <a:ext cx="830643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①板块前一天非高潮的光头阳线</a:t>
            </a:r>
            <a:endParaRPr lang="zh-CN" altLang="en-US" b="1">
              <a:solidFill>
                <a:srgbClr val="FF0000"/>
              </a:solidFill>
              <a:highlight>
                <a:srgbClr val="FFFF00"/>
              </a:highlight>
            </a:endParaRPr>
          </a:p>
          <a:p>
            <a:pPr algn="l"/>
            <a:r>
              <a:rPr lang="zh-CN" altLang="en-US" b="1">
                <a:solidFill>
                  <a:srgbClr val="FF0000"/>
                </a:solidFill>
              </a:rPr>
              <a:t>②买点</a:t>
            </a:r>
            <a:r>
              <a:rPr lang="en-US" altLang="zh-CN" b="1">
                <a:solidFill>
                  <a:srgbClr val="FF0000"/>
                </a:solidFill>
              </a:rPr>
              <a:t>:</a:t>
            </a:r>
            <a:r>
              <a:rPr lang="zh-CN" altLang="en-US" b="1">
                <a:solidFill>
                  <a:srgbClr val="FF0000"/>
                </a:solidFill>
                <a:sym typeface="+mn-ea"/>
              </a:rPr>
              <a:t>（标准）</a:t>
            </a:r>
            <a:r>
              <a:rPr lang="zh-CN"/>
              <a:t>小高开</a:t>
            </a:r>
            <a:r>
              <a:rPr lang="en-US" altLang="zh-CN"/>
              <a:t>2%</a:t>
            </a:r>
            <a:r>
              <a:rPr lang="zh-CN" altLang="en-US"/>
              <a:t>左右急跌下探缺口支撑</a:t>
            </a:r>
            <a:endParaRPr lang="zh-CN" altLang="en-US"/>
          </a:p>
          <a:p>
            <a:pPr algn="l"/>
            <a:r>
              <a:rPr lang="zh-CN" altLang="en-US"/>
              <a:t>③按开盘涨幅将支撑位上下移动（比如缩量板次日高开</a:t>
            </a:r>
            <a:r>
              <a:rPr lang="en-US" altLang="zh-CN"/>
              <a:t>5%</a:t>
            </a:r>
            <a:r>
              <a:rPr lang="zh-CN" altLang="en-US"/>
              <a:t>，支撑位上移</a:t>
            </a:r>
            <a:r>
              <a:rPr lang="en-US" altLang="zh-CN"/>
              <a:t>3</a:t>
            </a:r>
            <a:r>
              <a:rPr lang="zh-CN" altLang="en-US"/>
              <a:t>个点）</a:t>
            </a:r>
            <a:endParaRPr lang="zh-CN"/>
          </a:p>
          <a:p>
            <a:pPr algn="l"/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455" y="1952625"/>
            <a:ext cx="5363845" cy="454342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5845" y="1952625"/>
            <a:ext cx="5528310" cy="454342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5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5627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模式卖点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936875" y="831850"/>
            <a:ext cx="69215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大长腿次日弱转强（缩量涨停最强，仅实体新高稍弱），</a:t>
            </a:r>
            <a:r>
              <a:rPr lang="zh-CN" altLang="en-US" b="1">
                <a:solidFill>
                  <a:srgbClr val="FF0000"/>
                </a:solidFill>
              </a:rPr>
              <a:t>再次爆量分歧或断板为减仓</a:t>
            </a:r>
            <a:r>
              <a:rPr lang="en-US" altLang="zh-CN" b="1">
                <a:solidFill>
                  <a:srgbClr val="FF0000"/>
                </a:solidFill>
              </a:rPr>
              <a:t>/</a:t>
            </a:r>
            <a:r>
              <a:rPr lang="zh-CN" altLang="en-US" b="1">
                <a:solidFill>
                  <a:srgbClr val="FF0000"/>
                </a:solidFill>
              </a:rPr>
              <a:t>止盈卖点</a:t>
            </a:r>
            <a:endParaRPr lang="zh-CN" altLang="en-US" b="1">
              <a:solidFill>
                <a:srgbClr val="FF0000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8205" y="1607820"/>
            <a:ext cx="5959475" cy="463042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4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5627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模式卖点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4515" y="1390015"/>
            <a:ext cx="6534150" cy="494411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文本框 5"/>
          <p:cNvSpPr txBox="1"/>
          <p:nvPr/>
        </p:nvSpPr>
        <p:spPr>
          <a:xfrm>
            <a:off x="3181350" y="889635"/>
            <a:ext cx="62528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</a:rPr>
              <a:t>大长腿次日低开低走未能弱转强，分时反抽均为离场节点</a:t>
            </a:r>
            <a:endParaRPr lang="zh-CN" altLang="en-US" b="1">
              <a:solidFill>
                <a:srgbClr val="FF0000"/>
              </a:solidFill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809365" y="1133475"/>
            <a:ext cx="4573905" cy="7581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 sz="2400" b="1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9855" y="1071245"/>
            <a:ext cx="9314180" cy="523938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809365" y="1133475"/>
            <a:ext cx="4573905" cy="7581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 sz="2400" b="1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0780" y="1010920"/>
            <a:ext cx="9554210" cy="537464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3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91540" y="954405"/>
            <a:ext cx="9999345" cy="562483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62075" y="1024255"/>
            <a:ext cx="9467850" cy="532574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" name="图片 5" descr="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07005" y="3652520"/>
            <a:ext cx="6777990" cy="46037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2707005" y="3700145"/>
            <a:ext cx="31438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主讲老师</a:t>
            </a:r>
            <a:r>
              <a:rPr lang="en-US" altLang="zh-CN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       </a:t>
            </a:r>
            <a:r>
              <a:rPr lang="zh-CN" altLang="en-US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冯锐枭</a:t>
            </a:r>
            <a:endParaRPr lang="zh-CN" altLang="en-US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11" name="文本框 10"/>
          <p:cNvSpPr txBox="1"/>
          <p:nvPr>
            <p:custDataLst>
              <p:tags r:id="rId2"/>
            </p:custDataLst>
          </p:nvPr>
        </p:nvSpPr>
        <p:spPr>
          <a:xfrm>
            <a:off x="6303645" y="3744595"/>
            <a:ext cx="36239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执业编号</a:t>
            </a:r>
            <a:r>
              <a:rPr lang="en-US" altLang="zh-CN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  </a:t>
            </a:r>
            <a:r>
              <a:rPr lang="zh-CN" altLang="en-US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</a:rPr>
              <a:t>A1120623040002</a:t>
            </a:r>
            <a:endParaRPr lang="zh-CN" altLang="en-US">
              <a:solidFill>
                <a:schemeClr val="bg1"/>
              </a:solidFill>
              <a:latin typeface="思源黑体 CN Normal" panose="020B0400000000000000" charset="-122"/>
              <a:ea typeface="思源黑体 CN Normal" panose="020B0400000000000000" charset="-122"/>
            </a:endParaRPr>
          </a:p>
        </p:txBody>
      </p:sp>
      <p:sp>
        <p:nvSpPr>
          <p:cNvPr id="3" name="文本框 2"/>
          <p:cNvSpPr txBox="1"/>
          <p:nvPr>
            <p:custDataLst>
              <p:tags r:id="rId3"/>
            </p:custDataLst>
          </p:nvPr>
        </p:nvSpPr>
        <p:spPr>
          <a:xfrm>
            <a:off x="518160" y="1064895"/>
            <a:ext cx="10981055" cy="2476500"/>
          </a:xfrm>
          <a:prstGeom prst="rect">
            <a:avLst/>
          </a:prstGeom>
          <a:noFill/>
          <a:ln w="12700" cmpd="sng">
            <a:noFill/>
            <a:prstDash val="solid"/>
          </a:ln>
        </p:spPr>
        <p:txBody>
          <a:bodyPr wrap="square" rtlCol="0">
            <a:noAutofit/>
          </a:bodyPr>
          <a:p>
            <a:pPr algn="ctr"/>
            <a:endParaRPr lang="zh-CN" altLang="en-US" sz="6600">
              <a:ln>
                <a:solidFill>
                  <a:srgbClr val="FF0000"/>
                </a:solidFill>
              </a:ln>
              <a:gradFill>
                <a:gsLst>
                  <a:gs pos="0">
                    <a:srgbClr val="FFFEED"/>
                  </a:gs>
                  <a:gs pos="100000">
                    <a:srgbClr val="FFFD9C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  <a:p>
            <a:pPr algn="ctr"/>
            <a:r>
              <a:rPr lang="zh-CN" altLang="en-US" sz="660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FFFEED"/>
                    </a:gs>
                    <a:gs pos="100000">
                      <a:srgbClr val="FFFD9C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竞价实战特训</a:t>
            </a:r>
            <a:endParaRPr lang="zh-CN" altLang="en-US" sz="6600">
              <a:ln>
                <a:solidFill>
                  <a:srgbClr val="FF0000"/>
                </a:solidFill>
              </a:ln>
              <a:gradFill>
                <a:gsLst>
                  <a:gs pos="0">
                    <a:srgbClr val="FFFEED"/>
                  </a:gs>
                  <a:gs pos="100000">
                    <a:srgbClr val="FFFD9C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3145790" y="5185410"/>
            <a:ext cx="6237713" cy="1546225"/>
            <a:chOff x="4791" y="7416"/>
            <a:chExt cx="10127" cy="2435"/>
          </a:xfrm>
        </p:grpSpPr>
        <p:sp>
          <p:nvSpPr>
            <p:cNvPr id="4" name="圆角矩形 3"/>
            <p:cNvSpPr/>
            <p:nvPr/>
          </p:nvSpPr>
          <p:spPr>
            <a:xfrm>
              <a:off x="4791" y="7416"/>
              <a:ext cx="10127" cy="2435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" name="文本框 1"/>
            <p:cNvSpPr txBox="1"/>
            <p:nvPr/>
          </p:nvSpPr>
          <p:spPr>
            <a:xfrm>
              <a:off x="5047" y="7416"/>
              <a:ext cx="9600" cy="1888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r>
                <a:rPr lang="zh-CN" altLang="en-US">
                  <a:solidFill>
                    <a:schemeClr val="tx1"/>
                  </a:solidFill>
                </a:rPr>
                <a:t>中山大学金融系毕业，股市经验6年，证券从业3年，风格偏好短线热点的各类选股策略，独创《强阳低吸》《低开反包》《缩量龙低吸》等战法，擅长追根溯源，挖掘资金背后的底层逻辑与市场情绪周期的演绎</a:t>
              </a:r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7" name="文本框 6"/>
          <p:cNvSpPr txBox="1"/>
          <p:nvPr>
            <p:custDataLst>
              <p:tags r:id="rId4"/>
            </p:custDataLst>
          </p:nvPr>
        </p:nvSpPr>
        <p:spPr>
          <a:xfrm>
            <a:off x="4408805" y="4293870"/>
            <a:ext cx="3985895" cy="71056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noAutofit/>
          </a:bodyPr>
          <a:p>
            <a:pPr algn="ctr"/>
            <a:r>
              <a:rPr lang="zh-CN" altLang="en-US" sz="200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</a:rPr>
              <a:t>基金执业编号：</a:t>
            </a:r>
            <a:r>
              <a:rPr lang="en-US" altLang="zh-CN" sz="200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</a:rPr>
              <a:t>A20250706000187</a:t>
            </a:r>
            <a:endParaRPr lang="en-US" altLang="zh-CN" sz="2000">
              <a:solidFill>
                <a:schemeClr val="bg1"/>
              </a:solidFill>
              <a:latin typeface="思源黑体 CN Regular" panose="020B0500000000000000" charset="-122"/>
              <a:ea typeface="思源黑体 CN Regular" panose="020B0500000000000000" charset="-122"/>
              <a:cs typeface="思源黑体 CN Regular" panose="020B0500000000000000" charset="-122"/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 userDrawn="1">
            <p:custDataLst>
              <p:tags r:id="rId1"/>
            </p:custDataLst>
          </p:nvPr>
        </p:nvSpPr>
        <p:spPr>
          <a:xfrm>
            <a:off x="2211705" y="1743075"/>
            <a:ext cx="7670800" cy="132207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p>
            <a:pPr algn="ctr"/>
            <a:r>
              <a:rPr lang="zh-CN" altLang="en-US" sz="8000" b="1">
                <a:gradFill>
                  <a:gsLst>
                    <a:gs pos="0">
                      <a:srgbClr val="FFFBE0"/>
                    </a:gs>
                    <a:gs pos="100000">
                      <a:srgbClr val="FFF39A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让投资遇见美好</a:t>
            </a:r>
            <a:r>
              <a:rPr lang="en-US" altLang="zh-CN" sz="8000" b="1">
                <a:gradFill>
                  <a:gsLst>
                    <a:gs pos="0">
                      <a:srgbClr val="FFFBE0"/>
                    </a:gs>
                    <a:gs pos="100000">
                      <a:srgbClr val="FFF39A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!</a:t>
            </a:r>
            <a:endParaRPr lang="en-US" altLang="zh-CN" sz="8000" b="1">
              <a:gradFill>
                <a:gsLst>
                  <a:gs pos="0">
                    <a:srgbClr val="FFFBE0"/>
                  </a:gs>
                  <a:gs pos="100000">
                    <a:srgbClr val="FFF39A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sp>
        <p:nvSpPr>
          <p:cNvPr id="4" name="圆角矩形 3"/>
          <p:cNvSpPr/>
          <p:nvPr userDrawn="1">
            <p:custDataLst>
              <p:tags r:id="rId2"/>
            </p:custDataLst>
          </p:nvPr>
        </p:nvSpPr>
        <p:spPr>
          <a:xfrm>
            <a:off x="2305368" y="3008630"/>
            <a:ext cx="7581265" cy="2172335"/>
          </a:xfrm>
          <a:prstGeom prst="roundRect">
            <a:avLst>
              <a:gd name="adj" fmla="val 4235"/>
            </a:avLst>
          </a:prstGeom>
          <a:solidFill>
            <a:schemeClr val="bg1"/>
          </a:solidFill>
          <a:ln>
            <a:solidFill>
              <a:srgbClr val="FBE4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 userDrawn="1">
            <p:custDataLst>
              <p:tags r:id="rId3"/>
            </p:custDataLst>
          </p:nvPr>
        </p:nvSpPr>
        <p:spPr>
          <a:xfrm>
            <a:off x="2501900" y="3173730"/>
            <a:ext cx="7215505" cy="18129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fontAlgn="auto">
              <a:lnSpc>
                <a:spcPct val="160000"/>
              </a:lnSpc>
            </a:pPr>
            <a:r>
              <a:rPr lang="zh-CN" altLang="en-US" sz="14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我司所有工作人员均不允许推荐股票、不允许承诺收益、不允许代客理财、不允许合作分成、不允许私下收款，如您发现有任何违规行为，请立即拨打400-9088-988向我们举报!</a:t>
            </a:r>
            <a:endParaRPr lang="zh-CN" altLang="en-US" sz="1400" b="1">
              <a:solidFill>
                <a:schemeClr val="tx1">
                  <a:lumMod val="75000"/>
                  <a:lumOff val="2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  <a:p>
            <a:pPr fontAlgn="auto">
              <a:lnSpc>
                <a:spcPct val="160000"/>
              </a:lnSpc>
            </a:pPr>
            <a:r>
              <a:rPr lang="zh-CN" altLang="en-US" sz="14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所有信息及观点均来源于公开信息及经传软件信号显示，仅供参考，不构成最终投资依据，软件作为辅助参考工具,无法承诺收益，投资者应正视市场风险，自主作出投资决策并自行承担投资风险。投资有风险，入市须谨慎!</a:t>
            </a:r>
            <a:endParaRPr lang="zh-CN" altLang="en-US" sz="1400" b="1">
              <a:solidFill>
                <a:schemeClr val="tx1">
                  <a:lumMod val="75000"/>
                  <a:lumOff val="2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pic>
        <p:nvPicPr>
          <p:cNvPr id="2" name="图片 1" descr="12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5113020" y="892175"/>
            <a:ext cx="1965960" cy="420370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464435" y="3114040"/>
            <a:ext cx="8174990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5400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大盘状态</a:t>
            </a:r>
            <a:endParaRPr lang="zh-CN" altLang="en-US" sz="5400" dirty="0">
              <a:solidFill>
                <a:schemeClr val="bg1"/>
              </a:soli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市场的整体风格定调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809365" y="1133475"/>
            <a:ext cx="4573905" cy="7581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 sz="2400"/>
          </a:p>
        </p:txBody>
      </p:sp>
      <p:sp>
        <p:nvSpPr>
          <p:cNvPr id="13" name="文本框 12"/>
          <p:cNvSpPr txBox="1"/>
          <p:nvPr userDrawn="1">
            <p:custDataLst>
              <p:tags r:id="rId2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2" name="右箭头 1"/>
          <p:cNvSpPr/>
          <p:nvPr/>
        </p:nvSpPr>
        <p:spPr>
          <a:xfrm>
            <a:off x="718820" y="3858895"/>
            <a:ext cx="9325610" cy="285750"/>
          </a:xfrm>
          <a:prstGeom prst="righ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右箭头 5"/>
          <p:cNvSpPr/>
          <p:nvPr/>
        </p:nvSpPr>
        <p:spPr>
          <a:xfrm rot="16200000">
            <a:off x="3005455" y="3902710"/>
            <a:ext cx="4765675" cy="285750"/>
          </a:xfrm>
          <a:prstGeom prst="righ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3599815" y="813435"/>
            <a:ext cx="343471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000" b="1">
                <a:solidFill>
                  <a:srgbClr val="FF0000"/>
                </a:solidFill>
              </a:rPr>
              <a:t>高度</a:t>
            </a:r>
            <a:endParaRPr lang="zh-CN" altLang="en-US" sz="2000" b="1">
              <a:solidFill>
                <a:srgbClr val="FF0000"/>
              </a:solidFill>
            </a:endParaRPr>
          </a:p>
          <a:p>
            <a:pPr algn="ctr"/>
            <a:r>
              <a:rPr lang="zh-CN" altLang="en-US" sz="2000" b="1">
                <a:solidFill>
                  <a:srgbClr val="FF0000"/>
                </a:solidFill>
              </a:rPr>
              <a:t>（决定一轮炒作的想象空间）</a:t>
            </a:r>
            <a:endParaRPr lang="zh-CN" altLang="en-US" sz="2000" b="1">
              <a:solidFill>
                <a:srgbClr val="FF0000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0044430" y="3437890"/>
            <a:ext cx="203517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000" b="1">
                <a:solidFill>
                  <a:srgbClr val="FF0000"/>
                </a:solidFill>
              </a:rPr>
              <a:t>流动性</a:t>
            </a:r>
            <a:endParaRPr lang="zh-CN" altLang="en-US" sz="2000" b="1">
              <a:solidFill>
                <a:srgbClr val="FF0000"/>
              </a:solidFill>
            </a:endParaRPr>
          </a:p>
          <a:p>
            <a:pPr algn="ctr"/>
            <a:r>
              <a:rPr lang="zh-CN" altLang="en-US" sz="2000" b="1">
                <a:solidFill>
                  <a:srgbClr val="FF0000"/>
                </a:solidFill>
              </a:rPr>
              <a:t>（决定炒作宽度）</a:t>
            </a:r>
            <a:endParaRPr lang="zh-CN" altLang="en-US" sz="2000" b="1">
              <a:solidFill>
                <a:srgbClr val="FF0000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068060" y="1563370"/>
            <a:ext cx="4243705" cy="108966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b="1"/>
              <a:t>兼具高度和流动性</a:t>
            </a:r>
            <a:endParaRPr lang="zh-CN" altLang="en-US" b="1"/>
          </a:p>
          <a:p>
            <a:endParaRPr lang="zh-CN" altLang="en-US"/>
          </a:p>
          <a:p>
            <a:r>
              <a:rPr lang="zh-CN" altLang="en-US"/>
              <a:t>风格：强趋势普涨行情（</a:t>
            </a:r>
            <a:r>
              <a:rPr lang="en-US" altLang="zh-CN"/>
              <a:t>2</a:t>
            </a:r>
            <a:r>
              <a:rPr lang="zh-CN" altLang="en-US"/>
              <a:t>月初、</a:t>
            </a:r>
            <a:r>
              <a:rPr lang="en-US" altLang="zh-CN"/>
              <a:t>9</a:t>
            </a:r>
            <a:r>
              <a:rPr lang="zh-CN" altLang="en-US"/>
              <a:t>月底）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资金属性：大游资、机构合力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策略：聚焦大容量强趋势个股，以及弹性最大的套利方向</a:t>
            </a:r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6068060" y="4366260"/>
            <a:ext cx="4161790" cy="20300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/>
              <a:t>无高度有流动性</a:t>
            </a:r>
            <a:endParaRPr lang="zh-CN" altLang="en-US" b="1"/>
          </a:p>
          <a:p>
            <a:endParaRPr lang="zh-CN" altLang="en-US"/>
          </a:p>
          <a:p>
            <a:r>
              <a:rPr lang="zh-CN" altLang="en-US"/>
              <a:t>风格：消息驱动的新题材轮动（</a:t>
            </a:r>
            <a:r>
              <a:rPr lang="en-US" altLang="zh-CN"/>
              <a:t>11</a:t>
            </a:r>
            <a:r>
              <a:rPr lang="zh-CN" altLang="en-US"/>
              <a:t>月初）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资金属性：小游资、量化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策略：分仓试错新题材的发酵节点</a:t>
            </a:r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855345" y="4366260"/>
            <a:ext cx="4111625" cy="20300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/>
              <a:t>高度和流动性双杀</a:t>
            </a:r>
            <a:endParaRPr lang="zh-CN" altLang="en-US" b="1"/>
          </a:p>
          <a:p>
            <a:endParaRPr lang="zh-CN" altLang="en-US"/>
          </a:p>
          <a:p>
            <a:r>
              <a:rPr lang="zh-CN" altLang="en-US"/>
              <a:t>风格：博弈难度极大，十档电风扇内卷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资金属性：仅少量小体量资金仍在活跃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策略：适合空仓休息</a:t>
            </a:r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855345" y="1481455"/>
            <a:ext cx="422592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/>
              <a:t>有高度无流动性</a:t>
            </a:r>
            <a:endParaRPr lang="zh-CN" altLang="en-US" b="1"/>
          </a:p>
          <a:p>
            <a:endParaRPr lang="zh-CN" altLang="en-US"/>
          </a:p>
          <a:p>
            <a:r>
              <a:rPr lang="zh-CN" altLang="en-US"/>
              <a:t>风格：缩量抱团行情（大众、华强时期）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资金属性：游资</a:t>
            </a:r>
            <a:r>
              <a:rPr lang="en-US" altLang="zh-CN"/>
              <a:t>+</a:t>
            </a:r>
            <a:r>
              <a:rPr lang="zh-CN" altLang="en-US"/>
              <a:t>量化日内套利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策略：情绪倒推的抱团核心，以及抱团股超预期节点的日内套利</a:t>
            </a:r>
            <a:endParaRPr lang="zh-CN" altLang="en-US"/>
          </a:p>
        </p:txBody>
      </p:sp>
    </p:spTree>
    <p:custDataLst>
      <p:tags r:id="rId3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41921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指数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&amp;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情绪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095365" y="3760470"/>
            <a:ext cx="5864225" cy="73596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b="1">
                <a:solidFill>
                  <a:srgbClr val="FF0000"/>
                </a:solidFill>
              </a:rPr>
              <a:t>平均股价</a:t>
            </a:r>
            <a:r>
              <a:rPr lang="zh-CN" b="1">
                <a:solidFill>
                  <a:srgbClr val="FF0000"/>
                </a:solidFill>
              </a:rPr>
              <a:t>金叉</a:t>
            </a:r>
            <a:r>
              <a:rPr lang="zh-CN" altLang="en-US" b="1">
                <a:solidFill>
                  <a:srgbClr val="FF0000"/>
                </a:solidFill>
              </a:rPr>
              <a:t>，短期已经出现背离，</a:t>
            </a:r>
            <a:r>
              <a:rPr lang="zh-CN" b="1">
                <a:solidFill>
                  <a:srgbClr val="FF0000"/>
                </a:solidFill>
              </a:rPr>
              <a:t>整体策略以控制仓位防守为主，等待缩量回踩牛线支撑的回档节点</a:t>
            </a:r>
            <a:endParaRPr lang="zh-CN" b="1">
              <a:solidFill>
                <a:srgbClr val="FF0000"/>
              </a:solidFill>
            </a:endParaRPr>
          </a:p>
          <a:p>
            <a:endParaRPr lang="zh-CN" altLang="en-US" b="1">
              <a:solidFill>
                <a:srgbClr val="FF0000"/>
              </a:solidFill>
            </a:endParaRPr>
          </a:p>
          <a:p>
            <a:r>
              <a:rPr lang="zh-CN" altLang="en-US"/>
              <a:t>整体仓位</a:t>
            </a:r>
            <a:r>
              <a:rPr lang="en-US" altLang="zh-CN" b="1">
                <a:solidFill>
                  <a:srgbClr val="FF0000"/>
                </a:solidFill>
              </a:rPr>
              <a:t>3-5</a:t>
            </a:r>
            <a:r>
              <a:rPr lang="zh-CN" altLang="en-US" b="1">
                <a:solidFill>
                  <a:srgbClr val="FF0000"/>
                </a:solidFill>
              </a:rPr>
              <a:t>成仓左右</a:t>
            </a:r>
            <a:endParaRPr lang="zh-CN" altLang="en-US" b="1">
              <a:solidFill>
                <a:srgbClr val="FF0000"/>
              </a:solidFill>
            </a:endParaRPr>
          </a:p>
          <a:p>
            <a:endParaRPr lang="zh-CN" altLang="en-US"/>
          </a:p>
          <a:p>
            <a:r>
              <a:rPr lang="zh-CN" altLang="en-US">
                <a:sym typeface="+mn-ea"/>
              </a:rPr>
              <a:t>趋势题材（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光纤</a:t>
            </a:r>
            <a:r>
              <a:rPr lang="en-US" altLang="zh-CN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/CPO/PCB/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玻纤、锂电池</a:t>
            </a:r>
            <a:r>
              <a:rPr lang="en-US" altLang="zh-CN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/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储能、液冷等</a:t>
            </a:r>
            <a:r>
              <a:rPr lang="zh-CN" altLang="en-US">
                <a:sym typeface="+mn-ea"/>
              </a:rPr>
              <a:t>）</a:t>
            </a:r>
            <a:endParaRPr lang="zh-CN" altLang="en-US">
              <a:sym typeface="+mn-ea"/>
            </a:endParaRPr>
          </a:p>
          <a:p>
            <a:endParaRPr lang="zh-CN" altLang="en-US">
              <a:sym typeface="+mn-ea"/>
            </a:endParaRPr>
          </a:p>
          <a:p>
            <a:r>
              <a:rPr lang="zh-CN" altLang="en-US">
                <a:sym typeface="+mn-ea"/>
              </a:rPr>
              <a:t>情绪题材（</a:t>
            </a:r>
            <a:r>
              <a:rPr lang="zh-CN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云计算</a:t>
            </a:r>
            <a:r>
              <a:rPr lang="zh-CN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、液冷、玻璃基板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等</a:t>
            </a:r>
            <a:r>
              <a:rPr lang="zh-CN" altLang="en-US">
                <a:sym typeface="+mn-ea"/>
              </a:rPr>
              <a:t>）</a:t>
            </a:r>
            <a:endParaRPr lang="zh-CN" altLang="en-US"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460" y="980440"/>
            <a:ext cx="5102225" cy="543877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1565" y="1184275"/>
            <a:ext cx="5509260" cy="229552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5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5627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板块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8" name="文本框 7"/>
          <p:cNvSpPr txBox="1"/>
          <p:nvPr>
            <p:custDataLst>
              <p:tags r:id="rId3"/>
            </p:custDataLst>
          </p:nvPr>
        </p:nvSpPr>
        <p:spPr>
          <a:xfrm>
            <a:off x="1840230" y="168910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涨停家数前五或多次上榜</a:t>
            </a:r>
            <a:endParaRPr lang="zh-CN" altLang="en-US" b="1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11" name="文本框 10"/>
          <p:cNvSpPr txBox="1"/>
          <p:nvPr>
            <p:custDataLst>
              <p:tags r:id="rId4"/>
            </p:custDataLst>
          </p:nvPr>
        </p:nvSpPr>
        <p:spPr>
          <a:xfrm>
            <a:off x="7997190" y="1689100"/>
            <a:ext cx="268351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>
                <a:solidFill>
                  <a:srgbClr val="FF0000"/>
                </a:solidFill>
                <a:highlight>
                  <a:srgbClr val="FFFF00"/>
                </a:highlight>
              </a:rPr>
              <a:t>5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日主力净买额排名前五</a:t>
            </a:r>
            <a:endParaRPr lang="zh-CN" altLang="en-US" b="1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2392680"/>
            <a:ext cx="5610225" cy="364553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24675" y="2705100"/>
            <a:ext cx="4685030" cy="263779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7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5627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板块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8352155" y="2708275"/>
            <a:ext cx="3713480" cy="182626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b="1">
                <a:solidFill>
                  <a:srgbClr val="FF0000"/>
                </a:solidFill>
              </a:rPr>
              <a:t>流动资金持续翻红</a:t>
            </a:r>
            <a:endParaRPr lang="zh-CN" altLang="en-US" b="1">
              <a:solidFill>
                <a:srgbClr val="FF0000"/>
              </a:solidFill>
            </a:endParaRPr>
          </a:p>
          <a:p>
            <a:endParaRPr lang="zh-CN" altLang="en-US" b="1">
              <a:solidFill>
                <a:srgbClr val="FF0000"/>
              </a:solidFill>
            </a:endParaRPr>
          </a:p>
          <a:p>
            <a:r>
              <a:rPr lang="zh-CN" altLang="en-US" b="1">
                <a:solidFill>
                  <a:srgbClr val="FF0000"/>
                </a:solidFill>
              </a:rPr>
              <a:t>主力净买额红肥无绿</a:t>
            </a:r>
            <a:endParaRPr lang="zh-CN" altLang="en-US" b="1">
              <a:solidFill>
                <a:srgbClr val="FF0000"/>
              </a:solidFill>
            </a:endParaRPr>
          </a:p>
          <a:p>
            <a:endParaRPr lang="zh-CN" altLang="en-US" b="1">
              <a:solidFill>
                <a:srgbClr val="FF0000"/>
              </a:solidFill>
            </a:endParaRPr>
          </a:p>
          <a:p>
            <a:r>
              <a:rPr lang="zh-CN" altLang="en-US" b="1">
                <a:solidFill>
                  <a:srgbClr val="FF0000"/>
                </a:solidFill>
              </a:rPr>
              <a:t>站上</a:t>
            </a:r>
            <a:r>
              <a:rPr lang="en-US" altLang="zh-CN" b="1">
                <a:solidFill>
                  <a:srgbClr val="FF0000"/>
                </a:solidFill>
              </a:rPr>
              <a:t>60</a:t>
            </a:r>
            <a:r>
              <a:rPr lang="zh-CN" altLang="en-US" b="1">
                <a:solidFill>
                  <a:srgbClr val="FF0000"/>
                </a:solidFill>
              </a:rPr>
              <a:t>日线（中期生命线）</a:t>
            </a:r>
            <a:endParaRPr lang="zh-CN" altLang="en-US" b="1">
              <a:solidFill>
                <a:srgbClr val="FF0000"/>
              </a:solidFill>
            </a:endParaRPr>
          </a:p>
          <a:p>
            <a:endParaRPr lang="zh-CN" altLang="en-US" b="1">
              <a:solidFill>
                <a:srgbClr val="FF0000"/>
              </a:solidFill>
            </a:endParaRPr>
          </a:p>
          <a:p>
            <a:r>
              <a:rPr lang="zh-CN" altLang="en-US" b="1">
                <a:solidFill>
                  <a:srgbClr val="FF0000"/>
                </a:solidFill>
              </a:rPr>
              <a:t>等待回档后熊线上移的节点</a:t>
            </a:r>
            <a:endParaRPr lang="zh-CN" altLang="en-US" b="1">
              <a:solidFill>
                <a:srgbClr val="FF0000"/>
              </a:solidFill>
            </a:endParaRPr>
          </a:p>
          <a:p>
            <a:endParaRPr lang="zh-CN" altLang="en-US" b="1">
              <a:solidFill>
                <a:srgbClr val="FF0000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979805"/>
            <a:ext cx="7748905" cy="550608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4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41921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连板博弈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3620" y="1075055"/>
            <a:ext cx="4448810" cy="493522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rcRect r="22052"/>
          <a:stretch>
            <a:fillRect/>
          </a:stretch>
        </p:blipFill>
        <p:spPr>
          <a:xfrm>
            <a:off x="5715635" y="1552575"/>
            <a:ext cx="5975985" cy="33528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8" name="文本框 7"/>
          <p:cNvSpPr txBox="1"/>
          <p:nvPr/>
        </p:nvSpPr>
        <p:spPr>
          <a:xfrm>
            <a:off x="6357620" y="5347970"/>
            <a:ext cx="51117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>
                <a:solidFill>
                  <a:srgbClr val="FF0000"/>
                </a:solidFill>
              </a:rPr>
              <a:t>2</a:t>
            </a:r>
            <a:r>
              <a:rPr lang="zh-CN" altLang="en-US" b="1">
                <a:solidFill>
                  <a:srgbClr val="FF0000"/>
                </a:solidFill>
              </a:rPr>
              <a:t>板梯队</a:t>
            </a:r>
            <a:r>
              <a:rPr lang="zh-CN" altLang="en-US"/>
              <a:t>为新一轮连板周期的核心补涨梯队</a:t>
            </a:r>
            <a:endParaRPr lang="zh-CN" altLang="en-US"/>
          </a:p>
        </p:txBody>
      </p:sp>
    </p:spTree>
    <p:custDataLst>
      <p:tags r:id="rId5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41921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竞价低吸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7615" y="1653540"/>
            <a:ext cx="6619875" cy="345757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6910" y="1986915"/>
            <a:ext cx="4057650" cy="31242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文本框 2"/>
          <p:cNvSpPr txBox="1"/>
          <p:nvPr/>
        </p:nvSpPr>
        <p:spPr>
          <a:xfrm>
            <a:off x="3666490" y="5442585"/>
            <a:ext cx="485902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情绪冰点（涨停家数</a:t>
            </a:r>
            <a:r>
              <a:rPr lang="zh-CN" altLang="en-US" b="1">
                <a:solidFill>
                  <a:srgbClr val="FF0000"/>
                </a:solidFill>
              </a:rPr>
              <a:t>连续两个交易日下降</a:t>
            </a:r>
            <a:r>
              <a:rPr lang="zh-CN" altLang="en-US"/>
              <a:t>且来到近期低点附近），次日竞价博弈低吸机会</a:t>
            </a:r>
            <a:endParaRPr lang="zh-CN" altLang="en-US"/>
          </a:p>
        </p:txBody>
      </p:sp>
    </p:spTree>
    <p:custDataLst>
      <p:tags r:id="rId5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4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43.xml><?xml version="1.0" encoding="utf-8"?>
<p:tagLst xmlns:p="http://schemas.openxmlformats.org/presentationml/2006/main">
  <p:tag name="KSO_WM_BEAUTIFY_FLAG" val=""/>
</p:tagLst>
</file>

<file path=ppt/tags/tag44.xml><?xml version="1.0" encoding="utf-8"?>
<p:tagLst xmlns:p="http://schemas.openxmlformats.org/presentationml/2006/main">
  <p:tag name="KSO_WM_BEAUTIFY_FLAG" val=""/>
</p:tagLst>
</file>

<file path=ppt/tags/tag45.xml><?xml version="1.0" encoding="utf-8"?>
<p:tagLst xmlns:p="http://schemas.openxmlformats.org/presentationml/2006/main">
  <p:tag name="KSO_WM_DIAGRAM_VIRTUALLY_FRAME" val="{&quot;height&quot;:68.5,&quot;left&quot;:224.1,&quot;top&quot;:304.85,&quot;width&quot;:549.05}"/>
</p:tagLst>
</file>

<file path=ppt/tags/tag4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4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48.xml><?xml version="1.0" encoding="utf-8"?>
<p:tagLst xmlns:p="http://schemas.openxmlformats.org/presentationml/2006/main">
  <p:tag name="KSO_WM_BEAUTIFY_FLAG" val=""/>
</p:tagLst>
</file>

<file path=ppt/tags/tag49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5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51.xml><?xml version="1.0" encoding="utf-8"?>
<p:tagLst xmlns:p="http://schemas.openxmlformats.org/presentationml/2006/main">
  <p:tag name="KSO_WM_BEAUTIFY_FLAG" val=""/>
</p:tagLst>
</file>

<file path=ppt/tags/tag52.xml><?xml version="1.0" encoding="utf-8"?>
<p:tagLst xmlns:p="http://schemas.openxmlformats.org/presentationml/2006/main">
  <p:tag name="KSO_WM_BEAUTIFY_FLAG" val=""/>
</p:tagLst>
</file>

<file path=ppt/tags/tag5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54.xml><?xml version="1.0" encoding="utf-8"?>
<p:tagLst xmlns:p="http://schemas.openxmlformats.org/presentationml/2006/main">
  <p:tag name="KSO_WM_BEAUTIFY_FLAG" val=""/>
</p:tagLst>
</file>

<file path=ppt/tags/tag55.xml><?xml version="1.0" encoding="utf-8"?>
<p:tagLst xmlns:p="http://schemas.openxmlformats.org/presentationml/2006/main">
  <p:tag name="KSO_WM_BEAUTIFY_FLAG" val=""/>
</p:tagLst>
</file>

<file path=ppt/tags/tag56.xml><?xml version="1.0" encoding="utf-8"?>
<p:tagLst xmlns:p="http://schemas.openxmlformats.org/presentationml/2006/main">
  <p:tag name="KSO_WM_DIAGRAM_VIRTUALLY_FRAME" val="{&quot;height&quot;:305.9,&quot;left&quot;:39.45,&quot;top&quot;:133,&quot;width&quot;:894.9}"/>
</p:tagLst>
</file>

<file path=ppt/tags/tag57.xml><?xml version="1.0" encoding="utf-8"?>
<p:tagLst xmlns:p="http://schemas.openxmlformats.org/presentationml/2006/main">
  <p:tag name="KSO_WM_DIAGRAM_VIRTUALLY_FRAME" val="{&quot;height&quot;:305.9,&quot;left&quot;:39.45,&quot;top&quot;:133,&quot;width&quot;:894.9}"/>
</p:tagLst>
</file>

<file path=ppt/tags/tag5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59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BEAUTIFY_FLAG" val=""/>
</p:tagLst>
</file>

<file path=ppt/tags/tag6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62.xml><?xml version="1.0" encoding="utf-8"?>
<p:tagLst xmlns:p="http://schemas.openxmlformats.org/presentationml/2006/main">
  <p:tag name="KSO_WM_BEAUTIFY_FLAG" val=""/>
</p:tagLst>
</file>

<file path=ppt/tags/tag63.xml><?xml version="1.0" encoding="utf-8"?>
<p:tagLst xmlns:p="http://schemas.openxmlformats.org/presentationml/2006/main">
  <p:tag name="KSO_WM_BEAUTIFY_FLAG" val=""/>
</p:tagLst>
</file>

<file path=ppt/tags/tag6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65.xml><?xml version="1.0" encoding="utf-8"?>
<p:tagLst xmlns:p="http://schemas.openxmlformats.org/presentationml/2006/main">
  <p:tag name="KSO_WM_BEAUTIFY_FLAG" val=""/>
</p:tagLst>
</file>

<file path=ppt/tags/tag66.xml><?xml version="1.0" encoding="utf-8"?>
<p:tagLst xmlns:p="http://schemas.openxmlformats.org/presentationml/2006/main">
  <p:tag name="KSO_WM_BEAUTIFY_FLAG" val=""/>
</p:tagLst>
</file>

<file path=ppt/tags/tag6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6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9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BEAUTIFY_FLAG" val=""/>
</p:tagLst>
</file>

<file path=ppt/tags/tag7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72.xml><?xml version="1.0" encoding="utf-8"?>
<p:tagLst xmlns:p="http://schemas.openxmlformats.org/presentationml/2006/main">
  <p:tag name="KSO_WM_BEAUTIFY_FLAG" val=""/>
</p:tagLst>
</file>

<file path=ppt/tags/tag73.xml><?xml version="1.0" encoding="utf-8"?>
<p:tagLst xmlns:p="http://schemas.openxmlformats.org/presentationml/2006/main">
  <p:tag name="KSO_WM_BEAUTIFY_FLAG" val=""/>
</p:tagLst>
</file>

<file path=ppt/tags/tag7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75.xml><?xml version="1.0" encoding="utf-8"?>
<p:tagLst xmlns:p="http://schemas.openxmlformats.org/presentationml/2006/main">
  <p:tag name="KSO_WM_BEAUTIFY_FLAG" val=""/>
</p:tagLst>
</file>

<file path=ppt/tags/tag76.xml><?xml version="1.0" encoding="utf-8"?>
<p:tagLst xmlns:p="http://schemas.openxmlformats.org/presentationml/2006/main">
  <p:tag name="KSO_WM_BEAUTIFY_FLAG" val=""/>
</p:tagLst>
</file>

<file path=ppt/tags/tag7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78.xml><?xml version="1.0" encoding="utf-8"?>
<p:tagLst xmlns:p="http://schemas.openxmlformats.org/presentationml/2006/main">
  <p:tag name="KSO_WM_BEAUTIFY_FLAG" val=""/>
</p:tagLst>
</file>

<file path=ppt/tags/tag79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81.xml><?xml version="1.0" encoding="utf-8"?>
<p:tagLst xmlns:p="http://schemas.openxmlformats.org/presentationml/2006/main">
  <p:tag name="KSO_WM_BEAUTIFY_FLAG" val=""/>
</p:tagLst>
</file>

<file path=ppt/tags/tag82.xml><?xml version="1.0" encoding="utf-8"?>
<p:tagLst xmlns:p="http://schemas.openxmlformats.org/presentationml/2006/main">
  <p:tag name="KSO_WM_BEAUTIFY_FLAG" val=""/>
</p:tagLst>
</file>

<file path=ppt/tags/tag8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84.xml><?xml version="1.0" encoding="utf-8"?>
<p:tagLst xmlns:p="http://schemas.openxmlformats.org/presentationml/2006/main">
  <p:tag name="KSO_WM_BEAUTIFY_FLAG" val=""/>
</p:tagLst>
</file>

<file path=ppt/tags/tag8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86.xml><?xml version="1.0" encoding="utf-8"?>
<p:tagLst xmlns:p="http://schemas.openxmlformats.org/presentationml/2006/main">
  <p:tag name="KSO_WM_BEAUTIFY_FLAG" val=""/>
</p:tagLst>
</file>

<file path=ppt/tags/tag8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8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8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BEAUTIFY_FLAG" val=""/>
</p:tagLst>
</file>

<file path=ppt/tags/tag91.xml><?xml version="1.0" encoding="utf-8"?>
<p:tagLst xmlns:p="http://schemas.openxmlformats.org/presentationml/2006/main">
  <p:tag name="KSO_WM_BEAUTIFY_FLAG" val=""/>
</p:tagLst>
</file>

<file path=ppt/tags/tag92.xml><?xml version="1.0" encoding="utf-8"?>
<p:tagLst xmlns:p="http://schemas.openxmlformats.org/presentationml/2006/main">
  <p:tag name="KSO_WM_UNIT_PLACING_PICTURE_USER_VIEWPORT" val="{&quot;height&quot;:1539,&quot;width&quot;:39003}"/>
  <p:tag name="KSO_WM_BEAUTIFY_FLAG" val=""/>
</p:tagLst>
</file>

<file path=ppt/tags/tag93.xml><?xml version="1.0" encoding="utf-8"?>
<p:tagLst xmlns:p="http://schemas.openxmlformats.org/presentationml/2006/main">
  <p:tag name="KSO_WM_BEAUTIFY_FLAG" val=""/>
</p:tagLst>
</file>

<file path=ppt/tags/tag9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95.xml><?xml version="1.0" encoding="utf-8"?>
<p:tagLst xmlns:p="http://schemas.openxmlformats.org/presentationml/2006/main">
  <p:tag name="commondata" val="eyJoZGlkIjoiOTQ1ZjcwNmNkMTFhMjA1Zjg5NzQyMTQ1MGUxYmIzMWEifQ=="/>
  <p:tag name="KSO_WPP_MARK_KEY" val="6cc4ece7-e633-44fb-a42a-42e090ec11f6"/>
  <p:tag name="COMMONDATA" val="eyJoZGlkIjoiN2FmMTg0ODVkMjQ5YWI5OWQ3MWYzZjIwZDI4YWFkN2QifQ=="/>
  <p:tag name="resource_record_key" val="{&quot;13&quot;:[4685217,4428820,4712228,4722044]}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1835</Words>
  <Application>WPS 演示</Application>
  <PresentationFormat>宽屏</PresentationFormat>
  <Paragraphs>147</Paragraphs>
  <Slides>20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34" baseType="lpstr">
      <vt:lpstr>Arial</vt:lpstr>
      <vt:lpstr>宋体</vt:lpstr>
      <vt:lpstr>Wingdings</vt:lpstr>
      <vt:lpstr>Wingdings</vt:lpstr>
      <vt:lpstr>思源黑体 CN Light</vt:lpstr>
      <vt:lpstr>黑体</vt:lpstr>
      <vt:lpstr>思源黑体 CN Medium</vt:lpstr>
      <vt:lpstr>思源黑体 CN Normal</vt:lpstr>
      <vt:lpstr>思源黑体 CN Bold</vt:lpstr>
      <vt:lpstr>思源黑体 CN Regular</vt:lpstr>
      <vt:lpstr>微软雅黑</vt:lpstr>
      <vt:lpstr>Arial Unicode MS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>Administrator</dc:creator>
  <cp:lastModifiedBy>木栖鸟</cp:lastModifiedBy>
  <cp:revision>386</cp:revision>
  <dcterms:created xsi:type="dcterms:W3CDTF">2019-06-19T02:08:00Z</dcterms:created>
  <dcterms:modified xsi:type="dcterms:W3CDTF">2026-04-17T06:36:01Z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2052-12.1.0.25865</vt:lpwstr>
  </property>
  <property fmtid="{D5CDD505-2E9C-101B-9397-08002B2CF9AE}" pid="3" name="ICV">
    <vt:lpwstr>3FC410D5469648D99CEB5EE8AB8C266A_13</vt:lpwstr>
  </property>
</Properties>
</file>