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956" r:id="rId8"/>
    <p:sldId id="950" r:id="rId9"/>
    <p:sldId id="958" r:id="rId10"/>
    <p:sldId id="932" r:id="rId11"/>
    <p:sldId id="933" r:id="rId12"/>
    <p:sldId id="942" r:id="rId13"/>
    <p:sldId id="944" r:id="rId14"/>
    <p:sldId id="943" r:id="rId15"/>
    <p:sldId id="948" r:id="rId16"/>
    <p:sldId id="954" r:id="rId17"/>
    <p:sldId id="955" r:id="rId18"/>
    <p:sldId id="941" r:id="rId19"/>
    <p:sldId id="812" r:id="rId20"/>
    <p:sldId id="959" r:id="rId21"/>
    <p:sldId id="263" r:id="rId22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7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15E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59"/>
        <p:guide pos="387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gs" Target="tags/tag91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tags" Target="../tags/tag64.xml"/><Relationship Id="rId3" Type="http://schemas.openxmlformats.org/officeDocument/2006/relationships/image" Target="../media/image15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7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0.xml"/><Relationship Id="rId3" Type="http://schemas.openxmlformats.org/officeDocument/2006/relationships/image" Target="../media/image18.png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3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6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9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1.xml"/><Relationship Id="rId2" Type="http://schemas.openxmlformats.org/officeDocument/2006/relationships/image" Target="../media/image25.png"/><Relationship Id="rId1" Type="http://schemas.openxmlformats.org/officeDocument/2006/relationships/tags" Target="../tags/tag80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3.xml"/><Relationship Id="rId2" Type="http://schemas.openxmlformats.org/officeDocument/2006/relationships/image" Target="../media/image26.png"/><Relationship Id="rId1" Type="http://schemas.openxmlformats.org/officeDocument/2006/relationships/tags" Target="../tags/tag82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5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tags" Target="../tags/tag84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0.xml"/><Relationship Id="rId5" Type="http://schemas.openxmlformats.org/officeDocument/2006/relationships/image" Target="../media/image2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5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5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9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tags" Target="../tags/tag61.xml"/><Relationship Id="rId2" Type="http://schemas.openxmlformats.org/officeDocument/2006/relationships/image" Target="../media/image14.png"/><Relationship Id="rId1" Type="http://schemas.openxmlformats.org/officeDocument/2006/relationships/tags" Target="../tags/tag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圆角矩形 31"/>
          <p:cNvSpPr/>
          <p:nvPr/>
        </p:nvSpPr>
        <p:spPr>
          <a:xfrm>
            <a:off x="8698230" y="5945505"/>
            <a:ext cx="3154045" cy="6216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选股条件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028700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70" y="1394460"/>
            <a:ext cx="8373110" cy="43668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7" name="组合 6"/>
          <p:cNvGrpSpPr/>
          <p:nvPr/>
        </p:nvGrpSpPr>
        <p:grpSpPr>
          <a:xfrm>
            <a:off x="8685530" y="867410"/>
            <a:ext cx="3166745" cy="3061970"/>
            <a:chOff x="13678" y="1256"/>
            <a:chExt cx="4987" cy="4822"/>
          </a:xfrm>
        </p:grpSpPr>
        <p:sp>
          <p:nvSpPr>
            <p:cNvPr id="6" name="圆角矩形 5"/>
            <p:cNvSpPr/>
            <p:nvPr/>
          </p:nvSpPr>
          <p:spPr>
            <a:xfrm>
              <a:off x="13698" y="1256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3678" y="5256"/>
              <a:ext cx="470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1.</a:t>
              </a:r>
              <a:r>
                <a:rPr lang="zh-CN" altLang="en-US" sz="1400" b="1">
                  <a:solidFill>
                    <a:schemeClr val="bg1"/>
                  </a:solidFill>
                </a:rPr>
                <a:t>上升通道（开盘价在辅助线上方，辅助线黄线高于红线）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698230" y="1574800"/>
            <a:ext cx="3154045" cy="647700"/>
            <a:chOff x="13678" y="1893"/>
            <a:chExt cx="4967" cy="1020"/>
          </a:xfrm>
        </p:grpSpPr>
        <p:sp>
          <p:nvSpPr>
            <p:cNvPr id="9" name="圆角矩形 8"/>
            <p:cNvSpPr/>
            <p:nvPr/>
          </p:nvSpPr>
          <p:spPr>
            <a:xfrm>
              <a:off x="13678" y="1893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3762" y="2162"/>
              <a:ext cx="4702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2.</a:t>
              </a:r>
              <a:r>
                <a:rPr lang="zh-CN" altLang="en-US" sz="1400" b="1">
                  <a:solidFill>
                    <a:schemeClr val="bg1"/>
                  </a:solidFill>
                </a:rPr>
                <a:t>回避上涨时连续一字上去的回档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685530" y="2286635"/>
            <a:ext cx="3154045" cy="647700"/>
            <a:chOff x="13678" y="1893"/>
            <a:chExt cx="4967" cy="1020"/>
          </a:xfrm>
        </p:grpSpPr>
        <p:sp>
          <p:nvSpPr>
            <p:cNvPr id="12" name="圆角矩形 11"/>
            <p:cNvSpPr/>
            <p:nvPr/>
          </p:nvSpPr>
          <p:spPr>
            <a:xfrm>
              <a:off x="13678" y="1893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3762" y="2161"/>
              <a:ext cx="4702" cy="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3.</a:t>
              </a:r>
              <a:r>
                <a:rPr lang="zh-CN" altLang="en-US" sz="1400" b="1">
                  <a:solidFill>
                    <a:schemeClr val="bg1"/>
                  </a:solidFill>
                </a:rPr>
                <a:t>回避</a:t>
              </a:r>
              <a:r>
                <a:rPr lang="en-US" altLang="zh-CN" sz="1400" b="1">
                  <a:solidFill>
                    <a:schemeClr val="bg1"/>
                  </a:solidFill>
                </a:rPr>
                <a:t>吊颈线隔日</a:t>
              </a:r>
              <a:r>
                <a:rPr lang="zh-CN" altLang="en-US" sz="1400" b="1">
                  <a:solidFill>
                    <a:schemeClr val="bg1"/>
                  </a:solidFill>
                </a:rPr>
                <a:t>低吸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698230" y="2998470"/>
            <a:ext cx="3154045" cy="621665"/>
            <a:chOff x="13498" y="5056"/>
            <a:chExt cx="4967" cy="1020"/>
          </a:xfrm>
        </p:grpSpPr>
        <p:sp>
          <p:nvSpPr>
            <p:cNvPr id="16" name="圆角矩形 15"/>
            <p:cNvSpPr/>
            <p:nvPr/>
          </p:nvSpPr>
          <p:spPr>
            <a:xfrm>
              <a:off x="13498" y="5056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3582" y="5298"/>
              <a:ext cx="4702" cy="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4. </a:t>
              </a:r>
              <a:r>
                <a:rPr lang="zh-CN" altLang="en-US" sz="1400" b="1">
                  <a:solidFill>
                    <a:schemeClr val="bg1"/>
                  </a:solidFill>
                </a:rPr>
                <a:t>回避3连板以上个股的隔日低吸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8738870" y="867410"/>
            <a:ext cx="2985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bg1"/>
                </a:solidFill>
              </a:rPr>
              <a:t>1.</a:t>
            </a:r>
            <a:r>
              <a:rPr lang="zh-CN" altLang="en-US" sz="1400" b="1">
                <a:solidFill>
                  <a:schemeClr val="bg1"/>
                </a:solidFill>
              </a:rPr>
              <a:t>回避开盘价在辅助线下方的个股</a:t>
            </a:r>
            <a:r>
              <a:rPr lang="zh-CN" altLang="en-US" sz="1400" b="1">
                <a:solidFill>
                  <a:schemeClr val="bg1"/>
                </a:solidFill>
              </a:rPr>
              <a:t>，剔除ST个股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698230" y="3710305"/>
            <a:ext cx="3154045" cy="621665"/>
            <a:chOff x="13498" y="5056"/>
            <a:chExt cx="4967" cy="1020"/>
          </a:xfrm>
        </p:grpSpPr>
        <p:sp>
          <p:nvSpPr>
            <p:cNvPr id="21" name="圆角矩形 20"/>
            <p:cNvSpPr/>
            <p:nvPr/>
          </p:nvSpPr>
          <p:spPr>
            <a:xfrm>
              <a:off x="13498" y="5056"/>
              <a:ext cx="4967" cy="1020"/>
            </a:xfrm>
            <a:prstGeom prst="roundRect">
              <a:avLst/>
            </a:prstGeom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3582" y="5298"/>
              <a:ext cx="4702" cy="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1400" b="1">
                  <a:solidFill>
                    <a:schemeClr val="bg1"/>
                  </a:solidFill>
                </a:rPr>
                <a:t>5. </a:t>
              </a:r>
              <a:r>
                <a:rPr lang="zh-CN" altLang="en-US" sz="1400" b="1">
                  <a:solidFill>
                    <a:schemeClr val="bg1"/>
                  </a:solidFill>
                </a:rPr>
                <a:t>回避回档出现过一字跌停个股</a:t>
              </a:r>
              <a:endParaRPr lang="zh-CN" altLang="en-US" sz="1400" b="1">
                <a:solidFill>
                  <a:schemeClr val="bg1"/>
                </a:solidFill>
              </a:endParaRPr>
            </a:p>
          </p:txBody>
        </p:sp>
      </p:grpSp>
      <p:sp>
        <p:nvSpPr>
          <p:cNvPr id="23" name="圆角矩形 22"/>
          <p:cNvSpPr/>
          <p:nvPr/>
        </p:nvSpPr>
        <p:spPr>
          <a:xfrm>
            <a:off x="8698230" y="4494530"/>
            <a:ext cx="3154045" cy="6216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8751570" y="4522008"/>
            <a:ext cx="2985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bg1"/>
                </a:solidFill>
              </a:rPr>
              <a:t>6. </a:t>
            </a:r>
            <a:r>
              <a:rPr lang="zh-CN" altLang="en-US" sz="1400" b="1">
                <a:solidFill>
                  <a:schemeClr val="bg1"/>
                </a:solidFill>
              </a:rPr>
              <a:t>回避跌停板隔日（创业板跌10个点的大阴线等同于跌停板）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8698230" y="5251450"/>
            <a:ext cx="3154045" cy="621665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8751570" y="5278928"/>
            <a:ext cx="2985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bg1"/>
                </a:solidFill>
              </a:rPr>
              <a:t>7. </a:t>
            </a:r>
            <a:r>
              <a:rPr lang="zh-CN" altLang="en-US" sz="1400" b="1">
                <a:solidFill>
                  <a:schemeClr val="bg1"/>
                </a:solidFill>
              </a:rPr>
              <a:t>回避实体跌幅大于10%的阴线隔日的低吸</a:t>
            </a:r>
            <a:endParaRPr lang="zh-CN" altLang="en-US" sz="1400" b="1">
              <a:solidFill>
                <a:schemeClr val="bg1"/>
              </a:solidFill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738870" y="6008543"/>
            <a:ext cx="2985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solidFill>
                  <a:schemeClr val="bg1"/>
                </a:solidFill>
              </a:rPr>
              <a:t>8. </a:t>
            </a:r>
            <a:r>
              <a:rPr lang="zh-CN" altLang="en-US" sz="1400" b="1">
                <a:solidFill>
                  <a:schemeClr val="bg1"/>
                </a:solidFill>
              </a:rPr>
              <a:t>开盘的智能乖离率，低于平均股价智能乖离率+15</a:t>
            </a:r>
            <a:endParaRPr lang="zh-CN" altLang="en-US" sz="1400" b="1">
              <a:solidFill>
                <a:schemeClr val="bg1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图形选择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70" y="907415"/>
            <a:ext cx="5461635" cy="4727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360" y="907415"/>
            <a:ext cx="5445125" cy="4727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637540" y="5736590"/>
            <a:ext cx="56718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低开反包：</a:t>
            </a:r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实体大阳线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+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资金翻绿的倒锤头线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+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低开到支撑位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593205" y="5638800"/>
            <a:ext cx="51612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强阳低吸：</a:t>
            </a:r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辅助线附近启动的首根实体中大阳线</a:t>
            </a:r>
            <a:r>
              <a:rPr lang="zh-CN" altLang="en-US"/>
              <a:t>，隔日竞价低开至大阳线实体一半的支撑位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操作策略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5" y="1069975"/>
            <a:ext cx="8189595" cy="5156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8716010" y="2413635"/>
            <a:ext cx="3173730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/>
              <a:t>仓位：</a:t>
            </a:r>
            <a:endParaRPr lang="zh-CN" altLang="en-US" b="1"/>
          </a:p>
          <a:p>
            <a:pPr algn="l"/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1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成仓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只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或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 2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成仓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1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只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l"/>
            <a:r>
              <a:rPr lang="zh-CN" altLang="en-US"/>
              <a:t>（死叉期间仓位适当减一点）</a:t>
            </a:r>
            <a:endParaRPr lang="zh-CN" altLang="en-US" b="1"/>
          </a:p>
          <a:p>
            <a:pPr algn="l"/>
            <a:endParaRPr lang="zh-CN" altLang="en-US" b="1"/>
          </a:p>
          <a:p>
            <a:pPr algn="l"/>
            <a:r>
              <a:rPr lang="zh-CN" altLang="en-US" b="1"/>
              <a:t>操作模式：</a:t>
            </a:r>
            <a:endParaRPr lang="zh-CN" altLang="en-US" b="1"/>
          </a:p>
          <a:p>
            <a:pPr algn="l"/>
            <a:r>
              <a:rPr lang="zh-CN" altLang="en-US"/>
              <a:t>开盘进场（挂单比开盘价高五档左右），拿到隔日收盘离场</a:t>
            </a:r>
            <a:endParaRPr lang="zh-CN" altLang="en-US"/>
          </a:p>
          <a:p>
            <a:pPr algn="l"/>
            <a:r>
              <a:rPr lang="zh-CN" altLang="en-US"/>
              <a:t>，盘中如果有大幅冲高，浮盈接近</a:t>
            </a:r>
            <a:r>
              <a:rPr lang="en-US" altLang="zh-CN"/>
              <a:t>10%</a:t>
            </a:r>
            <a:r>
              <a:rPr lang="zh-CN" altLang="en-US"/>
              <a:t>也可以直接高抛落袋为安</a:t>
            </a:r>
            <a:endParaRPr lang="zh-CN" altLang="en-US" b="1"/>
          </a:p>
          <a:p>
            <a:pPr algn="l"/>
            <a:endParaRPr lang="zh-CN" altLang="en-US" b="1"/>
          </a:p>
        </p:txBody>
      </p:sp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实例解析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5" y="984885"/>
            <a:ext cx="11672570" cy="54165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5" y="2677795"/>
            <a:ext cx="5090795" cy="37236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日内走出反包后的应对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165" y="950595"/>
            <a:ext cx="3876040" cy="54857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4205" y="949325"/>
            <a:ext cx="4177030" cy="54857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日内没能反包的应对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445" y="838200"/>
            <a:ext cx="3722370" cy="53346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5905" y="837565"/>
            <a:ext cx="3432175" cy="53352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893445"/>
            <a:ext cx="9779635" cy="55010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965" y="739140"/>
            <a:ext cx="10211435" cy="57442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45" y="1547495"/>
            <a:ext cx="6861810" cy="37623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1225550" y="5645150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（以上为特定条件、特定时间区间下的部分案例展示，不代表普遍现象，个股历史涨幅不预示其未来表现，过往收益亦不代表未来收益承诺。市场有风险，投资需谨慎！）</a:t>
            </a:r>
            <a:endParaRPr lang="zh-CN" altLang="en-US" sz="10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275" y="2834005"/>
            <a:ext cx="3856990" cy="35147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275" y="848995"/>
            <a:ext cx="3856990" cy="19850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92545" y="390334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65145" y="4786630"/>
            <a:ext cx="6237713" cy="1546225"/>
            <a:chOff x="4791" y="7208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208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指数：超跌反弹一阶段结束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765" y="1636395"/>
            <a:ext cx="3324225" cy="14192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6718300" y="3947160"/>
            <a:ext cx="486410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超跌反弹一阶段结束，短线进入强度博弈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r>
              <a:rPr lang="zh-CN" altLang="en-US"/>
              <a:t>短线超跌蓝线归零</a:t>
            </a:r>
            <a:endParaRPr lang="zh-CN" altLang="en-US"/>
          </a:p>
          <a:p>
            <a:r>
              <a:rPr lang="zh-CN" altLang="en-US"/>
              <a:t>平均股价反弹到低开缺口和熊线压力</a:t>
            </a:r>
            <a:endParaRPr lang="zh-CN" altLang="en-US"/>
          </a:p>
          <a:p>
            <a:r>
              <a:rPr lang="zh-CN" altLang="en-US"/>
              <a:t>流动资金开始翻绿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收缩仓位到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成仓</a:t>
            </a:r>
            <a:r>
              <a:rPr lang="zh-CN" altLang="en-US"/>
              <a:t>以内</a:t>
            </a:r>
            <a:endParaRPr lang="zh-CN" altLang="en-US"/>
          </a:p>
          <a:p>
            <a:r>
              <a:rPr lang="zh-CN" altLang="en-US"/>
              <a:t>等待方向选择：中阳线突破或双底回档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480" y="1146175"/>
            <a:ext cx="4951730" cy="49631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0220" y="5914390"/>
            <a:ext cx="5524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5</a:t>
            </a:r>
            <a:r>
              <a:rPr lang="zh-CN" altLang="en-US"/>
              <a:t>日主力净买前五：</a:t>
            </a:r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银行、商业零售、电力、软件信息、化工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热点方向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00785" y="380428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天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次</a:t>
            </a:r>
            <a:r>
              <a:rPr lang="zh-CN" altLang="en-US"/>
              <a:t>或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天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次</a:t>
            </a:r>
            <a:r>
              <a:rPr lang="zh-CN" altLang="en-US"/>
              <a:t>进入</a:t>
            </a:r>
            <a:r>
              <a:rPr lang="zh-CN" altLang="en-US">
                <a:sym typeface="+mn-ea"/>
              </a:rPr>
              <a:t>涨停棱镜梯队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20" y="1010920"/>
            <a:ext cx="5707380" cy="26860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b="34779"/>
          <a:stretch>
            <a:fillRect/>
          </a:stretch>
        </p:blipFill>
        <p:spPr>
          <a:xfrm>
            <a:off x="490220" y="4204970"/>
            <a:ext cx="5708015" cy="16770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860" y="958215"/>
            <a:ext cx="4517390" cy="55492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热点方向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415" y="1216660"/>
            <a:ext cx="3186430" cy="41078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2585" y="1231900"/>
            <a:ext cx="3530600" cy="41071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3185" y="1231265"/>
            <a:ext cx="3776980" cy="41071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1288415" y="5535930"/>
            <a:ext cx="104444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/>
              <a:t>局部穿越尝试打造二波的趋势品种：化工（环氧丙烷）</a:t>
            </a:r>
            <a:endParaRPr lang="zh-CN" altLang="en-US" sz="2400"/>
          </a:p>
          <a:p>
            <a:pPr algn="ctr"/>
            <a:r>
              <a:rPr lang="zh-CN" altLang="en-US" sz="2400"/>
              <a:t>不过短线已经高潮，需要等待</a:t>
            </a:r>
            <a:r>
              <a:rPr lang="en-US" altLang="zh-CN" sz="2400"/>
              <a:t>1-2</a:t>
            </a:r>
            <a:r>
              <a:rPr lang="zh-CN" altLang="en-US" sz="2400"/>
              <a:t>天震荡后再看承接强度</a:t>
            </a:r>
            <a:endParaRPr lang="zh-CN" altLang="en-US" sz="2400"/>
          </a:p>
        </p:txBody>
      </p:sp>
    </p:spTree>
    <p:custDataLst>
      <p:tags r:id="rId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296799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竞价狙击战法应用</a:t>
            </a:r>
            <a:endParaRPr lang="zh-CN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大市低吸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/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涨停回马枪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1" name="文本框 10"/>
          <p:cNvSpPr txBox="1"/>
          <p:nvPr/>
        </p:nvSpPr>
        <p:spPr>
          <a:xfrm>
            <a:off x="8383270" y="2101215"/>
            <a:ext cx="374967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情绪交易模型（短周期）：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捕捉人气股竞价低吸的超短机会</a:t>
            </a:r>
            <a:endParaRPr lang="zh-CN" altLang="en-US"/>
          </a:p>
          <a:p>
            <a:r>
              <a:rPr lang="zh-CN" altLang="en-US"/>
              <a:t>一般隔日完成止盈</a:t>
            </a:r>
            <a:r>
              <a:rPr lang="en-US" altLang="zh-CN"/>
              <a:t>/</a:t>
            </a:r>
            <a:r>
              <a:rPr lang="zh-CN" altLang="en-US"/>
              <a:t>止损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</a:rPr>
              <a:t>适用市场环境：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平均股价处在辅助线上方（平均股价在辅助线下方时仓位减半）；非牛线下移阶段；非死叉初期阶段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" y="1133475"/>
            <a:ext cx="8140065" cy="50088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1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1946</Words>
  <Application>WPS 演示</Application>
  <PresentationFormat>宽屏</PresentationFormat>
  <Paragraphs>164</Paragraphs>
  <Slides>19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A陈小渊</cp:lastModifiedBy>
  <cp:revision>281</cp:revision>
  <dcterms:created xsi:type="dcterms:W3CDTF">2019-06-19T02:08:00Z</dcterms:created>
  <dcterms:modified xsi:type="dcterms:W3CDTF">2025-04-18T06:44:00Z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8431D87007294EACA240DC0B6D71E9C9_13</vt:lpwstr>
  </property>
</Properties>
</file>