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400" r:id="rId3"/>
    <p:sldId id="257" r:id="rId4"/>
    <p:sldId id="838" r:id="rId5"/>
    <p:sldId id="887" r:id="rId6"/>
    <p:sldId id="1025" r:id="rId8"/>
    <p:sldId id="1067" r:id="rId9"/>
    <p:sldId id="1035" r:id="rId10"/>
    <p:sldId id="1058" r:id="rId11"/>
    <p:sldId id="1066" r:id="rId12"/>
    <p:sldId id="1052" r:id="rId13"/>
    <p:sldId id="1041" r:id="rId14"/>
    <p:sldId id="1042" r:id="rId15"/>
    <p:sldId id="1046" r:id="rId16"/>
    <p:sldId id="1043" r:id="rId17"/>
    <p:sldId id="1044" r:id="rId18"/>
    <p:sldId id="1045" r:id="rId19"/>
    <p:sldId id="1047" r:id="rId20"/>
    <p:sldId id="1055" r:id="rId21"/>
    <p:sldId id="1063" r:id="rId22"/>
    <p:sldId id="1065" r:id="rId23"/>
    <p:sldId id="263" r:id="rId24"/>
  </p:sldIdLst>
  <p:sldSz cx="12192000" cy="6858000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06" userDrawn="1">
          <p15:clr>
            <a:srgbClr val="A4A3A4"/>
          </p15:clr>
        </p15:guide>
        <p15:guide id="2" pos="383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2" clrIdx="0"/>
  <p:cmAuthor id="2" name="作者" initials="A" lastIdx="0" clrIdx="1"/>
  <p:cmAuthor id="3" name="PP" initials="P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E615E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306"/>
        <p:guide pos="383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9" Type="http://schemas.openxmlformats.org/officeDocument/2006/relationships/tags" Target="tags/tag97.xml"/><Relationship Id="rId28" Type="http://schemas.openxmlformats.org/officeDocument/2006/relationships/commentAuthors" Target="commentAuthors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7" Type="http://schemas.openxmlformats.org/officeDocument/2006/relationships/tags" Target="../tags/tag26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2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5" Type="http://schemas.openxmlformats.org/officeDocument/2006/relationships/tags" Target="../tags/tag4.xml"/><Relationship Id="rId4" Type="http://schemas.openxmlformats.org/officeDocument/2006/relationships/image" Target="../media/image2.png"/><Relationship Id="rId3" Type="http://schemas.openxmlformats.org/officeDocument/2006/relationships/tags" Target="../tags/tag3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5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9" Type="http://schemas.openxmlformats.org/officeDocument/2006/relationships/tags" Target="../tags/tag13.xml"/><Relationship Id="rId8" Type="http://schemas.openxmlformats.org/officeDocument/2006/relationships/tags" Target="../tags/tag12.xml"/><Relationship Id="rId7" Type="http://schemas.openxmlformats.org/officeDocument/2006/relationships/tags" Target="../tags/tag11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4" Type="http://schemas.openxmlformats.org/officeDocument/2006/relationships/tags" Target="../tags/tag20.xml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  <p:sp>
        <p:nvSpPr>
          <p:cNvPr id="6" name="矩形 5"/>
          <p:cNvSpPr/>
          <p:nvPr userDrawn="1"/>
        </p:nvSpPr>
        <p:spPr>
          <a:xfrm>
            <a:off x="0" y="780415"/>
            <a:ext cx="12191365" cy="6077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  <p:sp>
        <p:nvSpPr>
          <p:cNvPr id="13" name="文本框 12"/>
          <p:cNvSpPr txBox="1"/>
          <p:nvPr userDrawn="1">
            <p:custDataLst>
              <p:tags r:id="rId5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9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画板 1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tags" Target="../tags/tag4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42.xml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7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69.xml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tags" Target="../tags/tag68.xml"/><Relationship Id="rId1" Type="http://schemas.openxmlformats.org/officeDocument/2006/relationships/tags" Target="../tags/tag6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70.xml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8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73.xml"/><Relationship Id="rId4" Type="http://schemas.openxmlformats.org/officeDocument/2006/relationships/tags" Target="../tags/tag72.xml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tags" Target="../tags/tag71.xml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9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76.xml"/><Relationship Id="rId4" Type="http://schemas.openxmlformats.org/officeDocument/2006/relationships/image" Target="../media/image21.png"/><Relationship Id="rId3" Type="http://schemas.openxmlformats.org/officeDocument/2006/relationships/image" Target="../media/image20.png"/><Relationship Id="rId2" Type="http://schemas.openxmlformats.org/officeDocument/2006/relationships/tags" Target="../tags/tag75.xml"/><Relationship Id="rId1" Type="http://schemas.openxmlformats.org/officeDocument/2006/relationships/tags" Target="../tags/tag74.xml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0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79.xml"/><Relationship Id="rId4" Type="http://schemas.openxmlformats.org/officeDocument/2006/relationships/image" Target="../media/image23.png"/><Relationship Id="rId3" Type="http://schemas.openxmlformats.org/officeDocument/2006/relationships/image" Target="../media/image22.png"/><Relationship Id="rId2" Type="http://schemas.openxmlformats.org/officeDocument/2006/relationships/tags" Target="../tags/tag78.xml"/><Relationship Id="rId1" Type="http://schemas.openxmlformats.org/officeDocument/2006/relationships/tags" Target="../tags/tag77.xml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82.xml"/><Relationship Id="rId3" Type="http://schemas.openxmlformats.org/officeDocument/2006/relationships/image" Target="../media/image24.png"/><Relationship Id="rId2" Type="http://schemas.openxmlformats.org/officeDocument/2006/relationships/tags" Target="../tags/tag81.xml"/><Relationship Id="rId1" Type="http://schemas.openxmlformats.org/officeDocument/2006/relationships/tags" Target="../tags/tag80.xml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85.xml"/><Relationship Id="rId3" Type="http://schemas.openxmlformats.org/officeDocument/2006/relationships/image" Target="../media/image25.png"/><Relationship Id="rId2" Type="http://schemas.openxmlformats.org/officeDocument/2006/relationships/tags" Target="../tags/tag84.xml"/><Relationship Id="rId1" Type="http://schemas.openxmlformats.org/officeDocument/2006/relationships/tags" Target="../tags/tag83.xml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87.xml"/><Relationship Id="rId2" Type="http://schemas.openxmlformats.org/officeDocument/2006/relationships/image" Target="../media/image26.png"/><Relationship Id="rId1" Type="http://schemas.openxmlformats.org/officeDocument/2006/relationships/tags" Target="../tags/tag86.xml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89.xml"/><Relationship Id="rId2" Type="http://schemas.openxmlformats.org/officeDocument/2006/relationships/image" Target="../media/image27.png"/><Relationship Id="rId1" Type="http://schemas.openxmlformats.org/officeDocument/2006/relationships/tags" Target="../tags/tag88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3.xml"/><Relationship Id="rId2" Type="http://schemas.openxmlformats.org/officeDocument/2006/relationships/tags" Target="../tags/tag90.xml"/><Relationship Id="rId1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6.xml"/><Relationship Id="rId3" Type="http://schemas.openxmlformats.org/officeDocument/2006/relationships/slideLayout" Target="../slideLayouts/slideLayout3.xml"/><Relationship Id="rId2" Type="http://schemas.openxmlformats.org/officeDocument/2006/relationships/tags" Target="../tags/tag91.xml"/><Relationship Id="rId1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96.xml"/><Relationship Id="rId5" Type="http://schemas.openxmlformats.org/officeDocument/2006/relationships/image" Target="../media/image2.png"/><Relationship Id="rId4" Type="http://schemas.openxmlformats.org/officeDocument/2006/relationships/tags" Target="../tags/tag95.xml"/><Relationship Id="rId3" Type="http://schemas.openxmlformats.org/officeDocument/2006/relationships/tags" Target="../tags/tag94.xml"/><Relationship Id="rId2" Type="http://schemas.openxmlformats.org/officeDocument/2006/relationships/tags" Target="../tags/tag93.xml"/><Relationship Id="rId1" Type="http://schemas.openxmlformats.org/officeDocument/2006/relationships/tags" Target="../tags/tag9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47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tags" Target="../tags/tag48.xml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53.xml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tags" Target="../tags/tag52.xml"/><Relationship Id="rId1" Type="http://schemas.openxmlformats.org/officeDocument/2006/relationships/tags" Target="../tags/tag51.xml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55.xml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tags" Target="../tags/tag54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4.xml"/><Relationship Id="rId8" Type="http://schemas.openxmlformats.org/officeDocument/2006/relationships/slideLayout" Target="../slideLayouts/slideLayout3.xml"/><Relationship Id="rId7" Type="http://schemas.openxmlformats.org/officeDocument/2006/relationships/tags" Target="../tags/tag60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tags" Target="../tags/tag59.xml"/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tags" Target="../tags/tag56.xml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63.xml"/><Relationship Id="rId3" Type="http://schemas.openxmlformats.org/officeDocument/2006/relationships/image" Target="../media/image13.png"/><Relationship Id="rId2" Type="http://schemas.openxmlformats.org/officeDocument/2006/relationships/tags" Target="../tags/tag62.xml"/><Relationship Id="rId1" Type="http://schemas.openxmlformats.org/officeDocument/2006/relationships/tags" Target="../tags/tag61.xml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6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66.xml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tags" Target="../tags/tag65.xml"/><Relationship Id="rId1" Type="http://schemas.openxmlformats.org/officeDocument/2006/relationships/tags" Target="../tags/tag6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3335"/>
            <a:ext cx="12200890" cy="68446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41921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竞价低吸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7615" y="1653540"/>
            <a:ext cx="6619875" cy="34575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910" y="1986915"/>
            <a:ext cx="4057650" cy="31242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文本框 2"/>
          <p:cNvSpPr txBox="1"/>
          <p:nvPr/>
        </p:nvSpPr>
        <p:spPr>
          <a:xfrm>
            <a:off x="3666490" y="5442585"/>
            <a:ext cx="48590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情绪冰点（涨停家数</a:t>
            </a:r>
            <a:r>
              <a:rPr lang="zh-CN" altLang="en-US" b="1">
                <a:solidFill>
                  <a:srgbClr val="FF0000"/>
                </a:solidFill>
              </a:rPr>
              <a:t>连续两个交易日下降</a:t>
            </a:r>
            <a:r>
              <a:rPr lang="zh-CN" altLang="en-US"/>
              <a:t>且来到近期低点附近），次日竞价博弈低吸机会</a:t>
            </a:r>
            <a:endParaRPr lang="zh-CN" altLang="en-US"/>
          </a:p>
        </p:txBody>
      </p:sp>
    </p:spTree>
    <p:custDataLst>
      <p:tags r:id="rId5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464435" y="3114040"/>
            <a:ext cx="817499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竞价战法</a:t>
            </a:r>
            <a:r>
              <a:rPr lang="en-US" altLang="zh-CN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-</a:t>
            </a:r>
            <a:r>
              <a:rPr lang="zh-CN" altLang="en-US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缩量龙低吸</a:t>
            </a:r>
            <a:endParaRPr lang="zh-CN" altLang="en-US" sz="54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3990" y="2016760"/>
            <a:ext cx="4493895" cy="44850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4430" y="2016760"/>
            <a:ext cx="4813935" cy="44850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2132965" y="903605"/>
            <a:ext cx="897636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核心逻辑：</a:t>
            </a:r>
            <a:r>
              <a:rPr lang="zh-CN" altLang="en-US"/>
              <a:t>上一个交易日放量分歧涨停，随后缩量弱转强（高开秒板或</a:t>
            </a:r>
            <a:r>
              <a:rPr lang="en-US" altLang="zh-CN"/>
              <a:t>T</a:t>
            </a:r>
            <a:r>
              <a:rPr lang="zh-CN" altLang="en-US"/>
              <a:t>字板），让场外资金形成</a:t>
            </a:r>
            <a:r>
              <a:rPr lang="en-US" altLang="zh-CN"/>
              <a:t>“</a:t>
            </a:r>
            <a:r>
              <a:rPr lang="zh-CN" altLang="en-US"/>
              <a:t>想买买不到</a:t>
            </a:r>
            <a:r>
              <a:rPr lang="en-US" altLang="zh-CN"/>
              <a:t>”</a:t>
            </a:r>
            <a:r>
              <a:rPr lang="zh-CN" altLang="en-US"/>
              <a:t>的踏空焦虑。那么弱转强的</a:t>
            </a:r>
            <a:r>
              <a:rPr lang="zh-CN" altLang="en-US" b="1">
                <a:solidFill>
                  <a:srgbClr val="FF0000"/>
                </a:solidFill>
              </a:rPr>
              <a:t>缩量板</a:t>
            </a:r>
            <a:r>
              <a:rPr lang="en-US" altLang="zh-CN" b="1">
                <a:solidFill>
                  <a:srgbClr val="FF0000"/>
                </a:solidFill>
              </a:rPr>
              <a:t>/T</a:t>
            </a:r>
            <a:r>
              <a:rPr lang="zh-CN" altLang="en-US" b="1">
                <a:solidFill>
                  <a:srgbClr val="FF0000"/>
                </a:solidFill>
              </a:rPr>
              <a:t>字板（缩量板第二天可以低开，但</a:t>
            </a:r>
            <a:r>
              <a:rPr lang="en-US" altLang="zh-CN" b="1">
                <a:solidFill>
                  <a:srgbClr val="FF0000"/>
                </a:solidFill>
              </a:rPr>
              <a:t>T</a:t>
            </a:r>
            <a:r>
              <a:rPr lang="zh-CN" altLang="en-US" b="1">
                <a:solidFill>
                  <a:srgbClr val="FF0000"/>
                </a:solidFill>
              </a:rPr>
              <a:t>字板第二天一定要高开）</a:t>
            </a:r>
            <a:r>
              <a:rPr lang="zh-CN" altLang="en-US"/>
              <a:t>次日如果急跌下杀，就容易出现抄底性买盘</a:t>
            </a:r>
            <a:endParaRPr lang="zh-CN" altLang="en-US"/>
          </a:p>
        </p:txBody>
      </p:sp>
      <p:sp>
        <p:nvSpPr>
          <p:cNvPr id="7" name="文本框 6"/>
          <p:cNvSpPr txBox="1"/>
          <p:nvPr>
            <p:custDataLst>
              <p:tags r:id="rId4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战法逻辑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40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E7EAF8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  <a:sym typeface="+mn-ea"/>
              </a:rPr>
              <a:t>选股条件</a:t>
            </a:r>
            <a:r>
              <a:rPr lang="en-US" altLang="zh-CN" sz="440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E7EAF8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  <a:sym typeface="+mn-ea"/>
              </a:rPr>
              <a:t>-</a:t>
            </a:r>
            <a:r>
              <a:rPr lang="zh-CN" altLang="en-US" sz="440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E7EAF8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  <a:sym typeface="+mn-ea"/>
              </a:rPr>
              <a:t>题材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602865" y="1111250"/>
            <a:ext cx="789368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核心前提：</a:t>
            </a:r>
            <a:r>
              <a:rPr lang="zh-CN"/>
              <a:t>具备足够的人气和辨识度（题材强度与稀缺性）</a:t>
            </a:r>
            <a:endParaRPr lang="zh-CN"/>
          </a:p>
          <a:p>
            <a:endParaRPr lang="zh-CN"/>
          </a:p>
          <a:p>
            <a:r>
              <a:rPr lang="zh-CN"/>
              <a:t>题材强度：近期起码爆发过一次涨停潮，板块流动资金连续翻红</a:t>
            </a:r>
            <a:endParaRPr lang="zh-CN"/>
          </a:p>
          <a:p>
            <a:r>
              <a:rPr lang="zh-CN"/>
              <a:t>稀缺性：</a:t>
            </a:r>
            <a:r>
              <a:rPr lang="zh-CN" b="1">
                <a:solidFill>
                  <a:srgbClr val="FF0000"/>
                </a:solidFill>
              </a:rPr>
              <a:t>同身位连板个股数量在</a:t>
            </a:r>
            <a:r>
              <a:rPr lang="en-US" altLang="zh-CN" b="1">
                <a:solidFill>
                  <a:srgbClr val="FF0000"/>
                </a:solidFill>
              </a:rPr>
              <a:t>5</a:t>
            </a:r>
            <a:r>
              <a:rPr lang="zh-CN" altLang="en-US" b="1">
                <a:solidFill>
                  <a:srgbClr val="FF0000"/>
                </a:solidFill>
              </a:rPr>
              <a:t>只以内</a:t>
            </a:r>
            <a:r>
              <a:rPr lang="en-US" altLang="zh-CN"/>
              <a:t> </a:t>
            </a:r>
            <a:r>
              <a:rPr lang="zh-CN" altLang="en-US"/>
              <a:t>（最好在</a:t>
            </a:r>
            <a:r>
              <a:rPr lang="en-US" altLang="zh-CN"/>
              <a:t>3</a:t>
            </a:r>
            <a:r>
              <a:rPr lang="zh-CN" altLang="en-US"/>
              <a:t>只以内）</a:t>
            </a:r>
            <a:endParaRPr lang="zh-CN" altLang="en-US"/>
          </a:p>
          <a:p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665" y="2720975"/>
            <a:ext cx="4514850" cy="28956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3755" y="2814320"/>
            <a:ext cx="5205730" cy="258508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模式买点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59355" y="837565"/>
            <a:ext cx="830643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①板块前一天非高潮的光头阳线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algn="l"/>
            <a:r>
              <a:rPr lang="zh-CN" altLang="en-US" b="1">
                <a:solidFill>
                  <a:srgbClr val="FF0000"/>
                </a:solidFill>
              </a:rPr>
              <a:t>②买点</a:t>
            </a:r>
            <a:r>
              <a:rPr lang="en-US" altLang="zh-CN" b="1">
                <a:solidFill>
                  <a:srgbClr val="FF0000"/>
                </a:solidFill>
              </a:rPr>
              <a:t>:</a:t>
            </a:r>
            <a:r>
              <a:rPr lang="zh-CN" altLang="en-US" b="1">
                <a:solidFill>
                  <a:srgbClr val="FF0000"/>
                </a:solidFill>
                <a:sym typeface="+mn-ea"/>
              </a:rPr>
              <a:t>（标准）</a:t>
            </a:r>
            <a:r>
              <a:rPr lang="zh-CN"/>
              <a:t>小高开</a:t>
            </a:r>
            <a:r>
              <a:rPr lang="en-US" altLang="zh-CN"/>
              <a:t>2%</a:t>
            </a:r>
            <a:r>
              <a:rPr lang="zh-CN" altLang="en-US"/>
              <a:t>左右急跌下探缺口支撑</a:t>
            </a:r>
            <a:endParaRPr lang="zh-CN" altLang="en-US"/>
          </a:p>
          <a:p>
            <a:pPr algn="l"/>
            <a:r>
              <a:rPr lang="zh-CN" altLang="en-US"/>
              <a:t>③按开盘涨幅将支撑位上下移动（比如缩量板次日高开</a:t>
            </a:r>
            <a:r>
              <a:rPr lang="en-US" altLang="zh-CN"/>
              <a:t>5%</a:t>
            </a:r>
            <a:r>
              <a:rPr lang="zh-CN" altLang="en-US"/>
              <a:t>，支撑位上移</a:t>
            </a:r>
            <a:r>
              <a:rPr lang="en-US" altLang="zh-CN"/>
              <a:t>3</a:t>
            </a:r>
            <a:r>
              <a:rPr lang="zh-CN" altLang="en-US"/>
              <a:t>个点）</a:t>
            </a:r>
            <a:endParaRPr lang="zh-CN"/>
          </a:p>
          <a:p>
            <a:pPr algn="l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455" y="1952625"/>
            <a:ext cx="5363845" cy="45434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5845" y="1952625"/>
            <a:ext cx="5528310" cy="454342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模式卖点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936875" y="831850"/>
            <a:ext cx="69215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大长腿次日弱转强（缩量涨停最强，仅实体新高稍弱），</a:t>
            </a:r>
            <a:r>
              <a:rPr lang="zh-CN" altLang="en-US" b="1">
                <a:solidFill>
                  <a:srgbClr val="FF0000"/>
                </a:solidFill>
              </a:rPr>
              <a:t>再次爆量分歧或断板为减仓</a:t>
            </a:r>
            <a:r>
              <a:rPr lang="en-US" altLang="zh-CN" b="1">
                <a:solidFill>
                  <a:srgbClr val="FF0000"/>
                </a:solidFill>
              </a:rPr>
              <a:t>/</a:t>
            </a:r>
            <a:r>
              <a:rPr lang="zh-CN" altLang="en-US" b="1">
                <a:solidFill>
                  <a:srgbClr val="FF0000"/>
                </a:solidFill>
              </a:rPr>
              <a:t>止盈卖点</a:t>
            </a:r>
            <a:endParaRPr lang="zh-CN" altLang="en-US"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205" y="1607820"/>
            <a:ext cx="5959475" cy="463042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4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模式卖点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4515" y="1390015"/>
            <a:ext cx="6534150" cy="494411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3181350" y="889635"/>
            <a:ext cx="62528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大长腿次日低开低走未能弱转强，分时反抽均为离场节点</a:t>
            </a:r>
            <a:endParaRPr lang="zh-CN" altLang="en-US" b="1">
              <a:solidFill>
                <a:srgbClr val="FF0000"/>
              </a:solidFill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 b="1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9855" y="1071245"/>
            <a:ext cx="9314180" cy="523938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 b="1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4625" y="887730"/>
            <a:ext cx="9302750" cy="554101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1540" y="954405"/>
            <a:ext cx="9999345" cy="562483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7005" y="3652520"/>
            <a:ext cx="6777990" cy="46037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707005" y="3700145"/>
            <a:ext cx="31438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主讲老师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     </a:t>
            </a:r>
            <a:r>
              <a:rPr lang="zh-CN" altLang="en-US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冯锐枭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2"/>
            </p:custDataLst>
          </p:nvPr>
        </p:nvSpPr>
        <p:spPr>
          <a:xfrm>
            <a:off x="6303645" y="3744595"/>
            <a:ext cx="36239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执业编号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</a:t>
            </a:r>
            <a:r>
              <a:rPr lang="zh-CN" altLang="en-US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A1120623040002</a:t>
            </a:r>
            <a:endParaRPr lang="zh-CN" altLang="en-US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518160" y="1064895"/>
            <a:ext cx="10981055" cy="2476500"/>
          </a:xfrm>
          <a:prstGeom prst="rect">
            <a:avLst/>
          </a:prstGeom>
          <a:noFill/>
          <a:ln w="12700" cmpd="sng">
            <a:noFill/>
            <a:prstDash val="solid"/>
          </a:ln>
        </p:spPr>
        <p:txBody>
          <a:bodyPr wrap="square" rtlCol="0">
            <a:noAutofit/>
          </a:bodyPr>
          <a:p>
            <a:pPr algn="ctr"/>
            <a:endParaRPr lang="zh-CN" altLang="en-US" sz="6600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pPr algn="ctr"/>
            <a:r>
              <a:rPr lang="zh-CN" altLang="en-US" sz="660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竞价实战特训</a:t>
            </a:r>
            <a:endParaRPr lang="zh-CN" altLang="en-US" sz="6600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145790" y="5185410"/>
            <a:ext cx="6237713" cy="1546225"/>
            <a:chOff x="4791" y="7416"/>
            <a:chExt cx="10127" cy="2435"/>
          </a:xfrm>
        </p:grpSpPr>
        <p:sp>
          <p:nvSpPr>
            <p:cNvPr id="4" name="圆角矩形 3"/>
            <p:cNvSpPr/>
            <p:nvPr/>
          </p:nvSpPr>
          <p:spPr>
            <a:xfrm>
              <a:off x="4791" y="7416"/>
              <a:ext cx="10127" cy="2435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5047" y="7416"/>
              <a:ext cx="9600" cy="188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zh-CN" altLang="en-US">
                  <a:solidFill>
                    <a:schemeClr val="tx1"/>
                  </a:solidFill>
                </a:rPr>
                <a:t>中山大学金融系毕业，股市经验6年，证券从业3年，风格偏好短线热点的各类选股策略，独创《强阳低吸》《低开反包》《缩量龙低吸》等战法，擅长追根溯源，挖掘资金背后的底层逻辑与市场情绪周期的演绎</a:t>
              </a:r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7" name="文本框 6"/>
          <p:cNvSpPr txBox="1"/>
          <p:nvPr>
            <p:custDataLst>
              <p:tags r:id="rId4"/>
            </p:custDataLst>
          </p:nvPr>
        </p:nvSpPr>
        <p:spPr>
          <a:xfrm>
            <a:off x="4408805" y="4293870"/>
            <a:ext cx="3985895" cy="7105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noAutofit/>
          </a:bodyPr>
          <a:p>
            <a:pPr algn="ctr"/>
            <a:r>
              <a:rPr lang="zh-CN" altLang="en-US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基金执业编号：</a:t>
            </a:r>
            <a:r>
              <a:rPr lang="en-US" altLang="zh-CN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A20250706000187</a:t>
            </a:r>
            <a:endParaRPr lang="en-US" altLang="zh-CN" sz="2000">
              <a:solidFill>
                <a:schemeClr val="bg1"/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62075" y="1024255"/>
            <a:ext cx="9467850" cy="532574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2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 userDrawn="1">
            <p:custDataLst>
              <p:tags r:id="rId1"/>
            </p:custDataLst>
          </p:nvPr>
        </p:nvSpPr>
        <p:spPr>
          <a:xfrm>
            <a:off x="2211705" y="1743075"/>
            <a:ext cx="7670800" cy="132207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p>
            <a:pPr algn="ctr"/>
            <a:r>
              <a:rPr lang="zh-CN" altLang="en-US" sz="8000" b="1">
                <a:gradFill>
                  <a:gsLst>
                    <a:gs pos="0">
                      <a:srgbClr val="FFFBE0"/>
                    </a:gs>
                    <a:gs pos="100000">
                      <a:srgbClr val="FFF39A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让投资遇见美好</a:t>
            </a:r>
            <a:r>
              <a:rPr lang="en-US" altLang="zh-CN" sz="8000" b="1">
                <a:gradFill>
                  <a:gsLst>
                    <a:gs pos="0">
                      <a:srgbClr val="FFFBE0"/>
                    </a:gs>
                    <a:gs pos="100000">
                      <a:srgbClr val="FFF39A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!</a:t>
            </a:r>
            <a:endParaRPr lang="en-US" altLang="zh-CN" sz="8000" b="1">
              <a:gradFill>
                <a:gsLst>
                  <a:gs pos="0">
                    <a:srgbClr val="FFFBE0"/>
                  </a:gs>
                  <a:gs pos="100000">
                    <a:srgbClr val="FFF39A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4" name="圆角矩形 3"/>
          <p:cNvSpPr/>
          <p:nvPr userDrawn="1">
            <p:custDataLst>
              <p:tags r:id="rId2"/>
            </p:custDataLst>
          </p:nvPr>
        </p:nvSpPr>
        <p:spPr>
          <a:xfrm>
            <a:off x="2305368" y="3008630"/>
            <a:ext cx="7581265" cy="2172335"/>
          </a:xfrm>
          <a:prstGeom prst="roundRect">
            <a:avLst>
              <a:gd name="adj" fmla="val 4235"/>
            </a:avLst>
          </a:prstGeom>
          <a:solidFill>
            <a:schemeClr val="bg1"/>
          </a:solidFill>
          <a:ln>
            <a:solidFill>
              <a:srgbClr val="FBE4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 userDrawn="1">
            <p:custDataLst>
              <p:tags r:id="rId3"/>
            </p:custDataLst>
          </p:nvPr>
        </p:nvSpPr>
        <p:spPr>
          <a:xfrm>
            <a:off x="2501900" y="3173730"/>
            <a:ext cx="7215505" cy="18129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60000"/>
              </a:lnSpc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我司所有工作人员均不允许推荐股票、不允许承诺收益、不允许代客理财、不允许合作分成、不允许私下收款，如您发现有任何违规行为，请立即拨打400-9088-988向我们举报!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  <a:p>
            <a:pPr fontAlgn="auto">
              <a:lnSpc>
                <a:spcPct val="160000"/>
              </a:lnSpc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所有信息及观点均来源于公开信息及经传软件信号显示，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2" name="图片 1" descr="12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113020" y="892175"/>
            <a:ext cx="1965960" cy="42037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464435" y="3114040"/>
            <a:ext cx="817499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大盘状态</a:t>
            </a:r>
            <a:endParaRPr lang="zh-CN" altLang="en-US" sz="54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市场的整体风格定调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/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2" name="右箭头 1"/>
          <p:cNvSpPr/>
          <p:nvPr/>
        </p:nvSpPr>
        <p:spPr>
          <a:xfrm>
            <a:off x="718820" y="3858895"/>
            <a:ext cx="9325610" cy="28575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右箭头 5"/>
          <p:cNvSpPr/>
          <p:nvPr/>
        </p:nvSpPr>
        <p:spPr>
          <a:xfrm rot="16200000">
            <a:off x="3005455" y="3902710"/>
            <a:ext cx="4765675" cy="28575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599815" y="813435"/>
            <a:ext cx="343471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高度</a:t>
            </a:r>
            <a:endParaRPr lang="zh-CN" altLang="en-US" sz="2000" b="1">
              <a:solidFill>
                <a:srgbClr val="FF0000"/>
              </a:solidFill>
            </a:endParaRPr>
          </a:p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（决定一轮炒作的想象空间）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044430" y="3437890"/>
            <a:ext cx="203517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流动性</a:t>
            </a:r>
            <a:endParaRPr lang="zh-CN" altLang="en-US" sz="2000" b="1">
              <a:solidFill>
                <a:srgbClr val="FF0000"/>
              </a:solidFill>
            </a:endParaRPr>
          </a:p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（决定炒作宽度）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068060" y="1563370"/>
            <a:ext cx="4243705" cy="10896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b="1"/>
              <a:t>兼具高度和流动性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风格：强趋势普涨行情（</a:t>
            </a:r>
            <a:r>
              <a:rPr lang="en-US" altLang="zh-CN"/>
              <a:t>2</a:t>
            </a:r>
            <a:r>
              <a:rPr lang="zh-CN" altLang="en-US"/>
              <a:t>月初、</a:t>
            </a:r>
            <a:r>
              <a:rPr lang="en-US" altLang="zh-CN"/>
              <a:t>9</a:t>
            </a:r>
            <a:r>
              <a:rPr lang="zh-CN" altLang="en-US"/>
              <a:t>月底）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资金属性：大游资、机构合力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策略：聚焦大容量强趋势个股，以及弹性最大的套利方向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6068060" y="4366260"/>
            <a:ext cx="4161790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无高度有流动性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风格：消息驱动的新题材轮动（</a:t>
            </a:r>
            <a:r>
              <a:rPr lang="en-US" altLang="zh-CN"/>
              <a:t>11</a:t>
            </a:r>
            <a:r>
              <a:rPr lang="zh-CN" altLang="en-US"/>
              <a:t>月初）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资金属性：小游资、量化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策略：分仓试错新题材的发酵节点</a:t>
            </a:r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855345" y="4366260"/>
            <a:ext cx="4111625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高度和流动性双杀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风格：博弈难度极大，十档电风扇内卷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资金属性：仅少量小体量资金仍在活跃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策略：适合空仓休息</a:t>
            </a:r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855345" y="1481455"/>
            <a:ext cx="422592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有高度无流动性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风格：缩量抱团行情（大众、华强时期）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资金属性：游资</a:t>
            </a:r>
            <a:r>
              <a:rPr lang="en-US" altLang="zh-CN"/>
              <a:t>+</a:t>
            </a:r>
            <a:r>
              <a:rPr lang="zh-CN" altLang="en-US"/>
              <a:t>量化日内套利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策略：情绪倒推的抱团核心，以及抱团股超预期节点的日内套利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41921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指数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&amp;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情绪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095365" y="3515360"/>
            <a:ext cx="5864225" cy="7359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b="1">
                <a:solidFill>
                  <a:srgbClr val="FF0000"/>
                </a:solidFill>
              </a:rPr>
              <a:t>平均股价</a:t>
            </a:r>
            <a:r>
              <a:rPr lang="zh-CN" b="1">
                <a:solidFill>
                  <a:srgbClr val="FF0000"/>
                </a:solidFill>
              </a:rPr>
              <a:t>顶背离死叉</a:t>
            </a:r>
            <a:r>
              <a:rPr lang="zh-CN" altLang="en-US" b="1">
                <a:solidFill>
                  <a:srgbClr val="FF0000"/>
                </a:solidFill>
              </a:rPr>
              <a:t>，短线分化预期加大，</a:t>
            </a:r>
            <a:r>
              <a:rPr lang="zh-CN" b="1">
                <a:solidFill>
                  <a:srgbClr val="FF0000"/>
                </a:solidFill>
              </a:rPr>
              <a:t>整体策略以控制仓位防守为主，耐心等待熊线走平的回档，死叉震荡</a:t>
            </a:r>
            <a:r>
              <a:rPr lang="en-US" altLang="zh-CN" b="1">
                <a:solidFill>
                  <a:srgbClr val="FF0000"/>
                </a:solidFill>
              </a:rPr>
              <a:t>3-4</a:t>
            </a:r>
            <a:r>
              <a:rPr lang="zh-CN" altLang="en-US" b="1">
                <a:solidFill>
                  <a:srgbClr val="FF0000"/>
                </a:solidFill>
              </a:rPr>
              <a:t>个交易日后如有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熊线再次上移的回档金叉</a:t>
            </a:r>
            <a:r>
              <a:rPr lang="zh-CN" altLang="en-US" b="1">
                <a:solidFill>
                  <a:srgbClr val="FF0000"/>
                </a:solidFill>
              </a:rPr>
              <a:t>，再考虑加大仓位博弈</a:t>
            </a:r>
            <a:endParaRPr lang="zh-CN" b="1">
              <a:solidFill>
                <a:srgbClr val="FF0000"/>
              </a:solidFill>
            </a:endParaRPr>
          </a:p>
          <a:p>
            <a:endParaRPr lang="zh-CN" altLang="en-US" b="1">
              <a:solidFill>
                <a:srgbClr val="FF0000"/>
              </a:solidFill>
            </a:endParaRPr>
          </a:p>
          <a:p>
            <a:r>
              <a:rPr lang="zh-CN" altLang="en-US"/>
              <a:t>整体仓位</a:t>
            </a:r>
            <a:r>
              <a:rPr lang="en-US" altLang="zh-CN" b="1">
                <a:solidFill>
                  <a:srgbClr val="FF0000"/>
                </a:solidFill>
              </a:rPr>
              <a:t>3-5</a:t>
            </a:r>
            <a:r>
              <a:rPr lang="zh-CN" altLang="en-US" b="1">
                <a:solidFill>
                  <a:srgbClr val="FF0000"/>
                </a:solidFill>
              </a:rPr>
              <a:t>成仓左右</a:t>
            </a:r>
            <a:endParaRPr lang="zh-CN" altLang="en-US" b="1">
              <a:solidFill>
                <a:srgbClr val="FF0000"/>
              </a:solidFill>
            </a:endParaRPr>
          </a:p>
          <a:p>
            <a:endParaRPr lang="zh-CN" altLang="en-US"/>
          </a:p>
          <a:p>
            <a:r>
              <a:rPr lang="zh-CN" altLang="en-US">
                <a:sym typeface="+mn-ea"/>
              </a:rPr>
              <a:t>趋势题材（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光纤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/CPO/PCB/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玻纤、锂电池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/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储能、液冷等</a:t>
            </a:r>
            <a:r>
              <a:rPr lang="zh-CN" altLang="en-US">
                <a:sym typeface="+mn-ea"/>
              </a:rPr>
              <a:t>）</a:t>
            </a:r>
            <a:endParaRPr lang="zh-CN" altLang="en-US">
              <a:sym typeface="+mn-ea"/>
            </a:endParaRPr>
          </a:p>
          <a:p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情绪题材（</a:t>
            </a:r>
            <a:r>
              <a:rPr lang="zh-CN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云计算</a:t>
            </a:r>
            <a:r>
              <a:rPr lang="zh-CN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、液冷、玻璃基板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等</a:t>
            </a:r>
            <a:r>
              <a:rPr lang="zh-CN" altLang="en-US">
                <a:sym typeface="+mn-ea"/>
              </a:rPr>
              <a:t>）</a:t>
            </a:r>
            <a:endParaRPr lang="zh-CN" altLang="en-US"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705" y="903605"/>
            <a:ext cx="5064125" cy="54927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3805" y="1155065"/>
            <a:ext cx="4606925" cy="206184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41921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295" y="984250"/>
            <a:ext cx="5468620" cy="543496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文本框 2"/>
          <p:cNvSpPr txBox="1"/>
          <p:nvPr/>
        </p:nvSpPr>
        <p:spPr>
          <a:xfrm>
            <a:off x="1848485" y="2783840"/>
            <a:ext cx="27844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olidFill>
                  <a:srgbClr val="FF0000"/>
                </a:solidFill>
              </a:rPr>
              <a:t>4</a:t>
            </a:r>
            <a:r>
              <a:rPr lang="zh-CN" altLang="en-US" b="1">
                <a:solidFill>
                  <a:srgbClr val="FF0000"/>
                </a:solidFill>
              </a:rPr>
              <a:t>月</a:t>
            </a:r>
            <a:r>
              <a:rPr lang="en-US" altLang="zh-CN" b="1">
                <a:solidFill>
                  <a:srgbClr val="FF0000"/>
                </a:solidFill>
              </a:rPr>
              <a:t>13</a:t>
            </a:r>
            <a:r>
              <a:rPr lang="zh-CN" altLang="en-US" b="1">
                <a:solidFill>
                  <a:srgbClr val="FF0000"/>
                </a:solidFill>
              </a:rPr>
              <a:t>日选出，发布后首次回档金叉收获</a:t>
            </a:r>
            <a:r>
              <a:rPr lang="en-US" altLang="zh-CN" b="1">
                <a:solidFill>
                  <a:srgbClr val="FF0000"/>
                </a:solidFill>
              </a:rPr>
              <a:t>4</a:t>
            </a:r>
            <a:r>
              <a:rPr lang="zh-CN" altLang="en-US" b="1">
                <a:solidFill>
                  <a:srgbClr val="FF0000"/>
                </a:solidFill>
              </a:rPr>
              <a:t>天</a:t>
            </a:r>
            <a:r>
              <a:rPr lang="en-US" altLang="zh-CN" b="1">
                <a:solidFill>
                  <a:srgbClr val="FF0000"/>
                </a:solidFill>
              </a:rPr>
              <a:t>2</a:t>
            </a:r>
            <a:r>
              <a:rPr lang="zh-CN" altLang="en-US" b="1">
                <a:solidFill>
                  <a:srgbClr val="FF0000"/>
                </a:solidFill>
              </a:rPr>
              <a:t>板</a:t>
            </a:r>
            <a:endParaRPr lang="zh-CN" altLang="en-US" b="1">
              <a:solidFill>
                <a:srgbClr val="FF0000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rcRect r="22109"/>
          <a:stretch>
            <a:fillRect/>
          </a:stretch>
        </p:blipFill>
        <p:spPr>
          <a:xfrm>
            <a:off x="6519545" y="984250"/>
            <a:ext cx="4503420" cy="22574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文本框 7"/>
          <p:cNvSpPr txBox="1"/>
          <p:nvPr/>
        </p:nvSpPr>
        <p:spPr>
          <a:xfrm>
            <a:off x="6684010" y="5921375"/>
            <a:ext cx="4064000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00"/>
              <a:t>（以上为特定条件、特定时间区间下的部分案例展示，以及公司用户部分较好的反馈展示，不代表普遍现象，个股历史涨幅不预示其未来表现，过往收益亦不代表未来收益承诺。市场有风险，投资需谨慎！）</a:t>
            </a:r>
            <a:endParaRPr lang="zh-CN" altLang="en-US" sz="90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9545" y="3302635"/>
            <a:ext cx="4502785" cy="252285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板块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3"/>
            </p:custDataLst>
          </p:nvPr>
        </p:nvSpPr>
        <p:spPr>
          <a:xfrm>
            <a:off x="1840230" y="168910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涨停家数前五或多次上榜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11" name="文本框 10"/>
          <p:cNvSpPr txBox="1"/>
          <p:nvPr>
            <p:custDataLst>
              <p:tags r:id="rId4"/>
            </p:custDataLst>
          </p:nvPr>
        </p:nvSpPr>
        <p:spPr>
          <a:xfrm>
            <a:off x="7752715" y="1689100"/>
            <a:ext cx="26835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5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日主力净买额排名前五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8960" y="2399665"/>
            <a:ext cx="5553075" cy="30575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61810" y="2482850"/>
            <a:ext cx="4465320" cy="280035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7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板块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270875" y="2708275"/>
            <a:ext cx="4022090" cy="18262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b="1">
                <a:solidFill>
                  <a:srgbClr val="FF0000"/>
                </a:solidFill>
              </a:rPr>
              <a:t>流动资金持续翻红</a:t>
            </a:r>
            <a:endParaRPr lang="zh-CN" altLang="en-US" b="1">
              <a:solidFill>
                <a:srgbClr val="FF0000"/>
              </a:solidFill>
            </a:endParaRPr>
          </a:p>
          <a:p>
            <a:endParaRPr lang="zh-CN" altLang="en-US" b="1">
              <a:solidFill>
                <a:srgbClr val="FF0000"/>
              </a:solidFill>
            </a:endParaRPr>
          </a:p>
          <a:p>
            <a:r>
              <a:rPr lang="zh-CN" altLang="en-US" b="1">
                <a:solidFill>
                  <a:srgbClr val="FF0000"/>
                </a:solidFill>
              </a:rPr>
              <a:t>主力净买额红肥无绿</a:t>
            </a:r>
            <a:endParaRPr lang="zh-CN" altLang="en-US" b="1">
              <a:solidFill>
                <a:srgbClr val="FF0000"/>
              </a:solidFill>
            </a:endParaRPr>
          </a:p>
          <a:p>
            <a:endParaRPr lang="zh-CN" altLang="en-US" b="1">
              <a:solidFill>
                <a:srgbClr val="FF0000"/>
              </a:solidFill>
            </a:endParaRPr>
          </a:p>
          <a:p>
            <a:r>
              <a:rPr lang="zh-CN" b="1">
                <a:solidFill>
                  <a:srgbClr val="FF0000"/>
                </a:solidFill>
              </a:rPr>
              <a:t>突破平台后横盘蓄势，资金先于板块指数新高</a:t>
            </a:r>
            <a:endParaRPr lang="zh-CN" b="1">
              <a:solidFill>
                <a:srgbClr val="FF0000"/>
              </a:solidFill>
            </a:endParaRPr>
          </a:p>
          <a:p>
            <a:endParaRPr lang="zh-CN" altLang="en-US" b="1">
              <a:solidFill>
                <a:srgbClr val="FF0000"/>
              </a:solidFill>
            </a:endParaRPr>
          </a:p>
          <a:p>
            <a:r>
              <a:rPr lang="zh-CN" altLang="en-US" b="1">
                <a:solidFill>
                  <a:srgbClr val="FF0000"/>
                </a:solidFill>
              </a:rPr>
              <a:t>等待回档后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熊线再次上移</a:t>
            </a:r>
            <a:r>
              <a:rPr lang="zh-CN" altLang="en-US" b="1">
                <a:solidFill>
                  <a:srgbClr val="FF0000"/>
                </a:solidFill>
              </a:rPr>
              <a:t>的金叉节点</a:t>
            </a:r>
            <a:endParaRPr lang="zh-CN" altLang="en-US" b="1">
              <a:solidFill>
                <a:srgbClr val="FF0000"/>
              </a:solidFill>
            </a:endParaRPr>
          </a:p>
          <a:p>
            <a:endParaRPr lang="zh-CN" altLang="en-US" b="1">
              <a:solidFill>
                <a:srgbClr val="FF0000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975" y="1156970"/>
            <a:ext cx="7034530" cy="540575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4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41921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连板博弈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620" y="1075055"/>
            <a:ext cx="4448810" cy="493522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rcRect r="22052"/>
          <a:stretch>
            <a:fillRect/>
          </a:stretch>
        </p:blipFill>
        <p:spPr>
          <a:xfrm>
            <a:off x="5715635" y="1552575"/>
            <a:ext cx="5975985" cy="33528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文本框 7"/>
          <p:cNvSpPr txBox="1"/>
          <p:nvPr/>
        </p:nvSpPr>
        <p:spPr>
          <a:xfrm>
            <a:off x="6357620" y="5347970"/>
            <a:ext cx="51117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olidFill>
                  <a:srgbClr val="FF0000"/>
                </a:solidFill>
              </a:rPr>
              <a:t>2</a:t>
            </a:r>
            <a:r>
              <a:rPr lang="zh-CN" altLang="en-US" b="1">
                <a:solidFill>
                  <a:srgbClr val="FF0000"/>
                </a:solidFill>
              </a:rPr>
              <a:t>板梯队</a:t>
            </a:r>
            <a:r>
              <a:rPr lang="zh-CN" altLang="en-US"/>
              <a:t>为新一轮连板周期的核心补涨梯队</a:t>
            </a:r>
            <a:endParaRPr lang="zh-CN" altLang="en-US"/>
          </a:p>
        </p:txBody>
      </p:sp>
    </p:spTree>
    <p:custDataLst>
      <p:tags r:id="rId5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4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DIAGRAM_VIRTUALLY_FRAME" val="{&quot;height&quot;:68.5,&quot;left&quot;:224.1,&quot;top&quot;:304.85,&quot;width&quot;:549.05}"/>
</p:tagLst>
</file>

<file path=ppt/tags/tag4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4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DIAGRAM_VIRTUALLY_FRAME" val="{&quot;height&quot;:305.9,&quot;left&quot;:39.45,&quot;top&quot;:133,&quot;width&quot;:894.9}"/>
</p:tagLst>
</file>

<file path=ppt/tags/tag59.xml><?xml version="1.0" encoding="utf-8"?>
<p:tagLst xmlns:p="http://schemas.openxmlformats.org/presentationml/2006/main">
  <p:tag name="KSO_WM_DIAGRAM_VIRTUALLY_FRAME" val="{&quot;height&quot;:305.9,&quot;left&quot;:39.45,&quot;top&quot;:133,&quot;width&quot;:894.9}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9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BEAUTIFY_FLAG" val=""/>
</p:tagLst>
</file>

<file path=ppt/tags/tag94.xml><?xml version="1.0" encoding="utf-8"?>
<p:tagLst xmlns:p="http://schemas.openxmlformats.org/presentationml/2006/main">
  <p:tag name="KSO_WM_UNIT_PLACING_PICTURE_USER_VIEWPORT" val="{&quot;height&quot;:1539,&quot;width&quot;:39003}"/>
  <p:tag name="KSO_WM_BEAUTIFY_FLAG" val="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97.xml><?xml version="1.0" encoding="utf-8"?>
<p:tagLst xmlns:p="http://schemas.openxmlformats.org/presentationml/2006/main">
  <p:tag name="commondata" val="eyJoZGlkIjoiOTQ1ZjcwNmNkMTFhMjA1Zjg5NzQyMTQ1MGUxYmIzMWEifQ=="/>
  <p:tag name="KSO_WPP_MARK_KEY" val="6cc4ece7-e633-44fb-a42a-42e090ec11f6"/>
  <p:tag name="COMMONDATA" val="eyJoZGlkIjoiN2FmMTg0ODVkMjQ5YWI5OWQ3MWYzZjIwZDI4YWFkN2QifQ=="/>
  <p:tag name="resource_record_key" val="{&quot;13&quot;:[4685217,4428820,4712228,4722044]}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2041</Words>
  <Application>WPS 演示</Application>
  <PresentationFormat>宽屏</PresentationFormat>
  <Paragraphs>153</Paragraphs>
  <Slides>21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5" baseType="lpstr">
      <vt:lpstr>Arial</vt:lpstr>
      <vt:lpstr>宋体</vt:lpstr>
      <vt:lpstr>Wingdings</vt:lpstr>
      <vt:lpstr>Wingdings</vt:lpstr>
      <vt:lpstr>思源黑体 CN Light</vt:lpstr>
      <vt:lpstr>黑体</vt:lpstr>
      <vt:lpstr>思源黑体 CN Medium</vt:lpstr>
      <vt:lpstr>思源黑体 CN Normal</vt:lpstr>
      <vt:lpstr>思源黑体 CN Bold</vt:lpstr>
      <vt:lpstr>思源黑体 CN Regular</vt:lpstr>
      <vt:lpstr>微软雅黑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Administrator</dc:creator>
  <cp:lastModifiedBy>木栖鸟</cp:lastModifiedBy>
  <cp:revision>387</cp:revision>
  <dcterms:created xsi:type="dcterms:W3CDTF">2019-06-19T02:08:00Z</dcterms:created>
  <dcterms:modified xsi:type="dcterms:W3CDTF">2026-04-20T06:40:07Z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2052-12.1.0.25865</vt:lpwstr>
  </property>
  <property fmtid="{D5CDD505-2E9C-101B-9397-08002B2CF9AE}" pid="3" name="ICV">
    <vt:lpwstr>A5F501A5BBF044AA90F4D2EBDE72E5D2_13</vt:lpwstr>
  </property>
</Properties>
</file>