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956" r:id="rId8"/>
    <p:sldId id="950" r:id="rId9"/>
    <p:sldId id="962" r:id="rId10"/>
    <p:sldId id="963" r:id="rId11"/>
    <p:sldId id="932" r:id="rId12"/>
    <p:sldId id="933" r:id="rId13"/>
    <p:sldId id="942" r:id="rId14"/>
    <p:sldId id="944" r:id="rId15"/>
    <p:sldId id="960" r:id="rId16"/>
    <p:sldId id="961" r:id="rId17"/>
    <p:sldId id="943" r:id="rId18"/>
    <p:sldId id="948" r:id="rId19"/>
    <p:sldId id="954" r:id="rId20"/>
    <p:sldId id="955" r:id="rId21"/>
    <p:sldId id="941" r:id="rId22"/>
    <p:sldId id="812" r:id="rId23"/>
    <p:sldId id="959" r:id="rId24"/>
    <p:sldId id="263" r:id="rId25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5E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101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64.xml"/><Relationship Id="rId2" Type="http://schemas.openxmlformats.org/officeDocument/2006/relationships/image" Target="../media/image16.png"/><Relationship Id="rId1" Type="http://schemas.openxmlformats.org/officeDocument/2006/relationships/tags" Target="../tags/tag63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67.xml"/><Relationship Id="rId3" Type="http://schemas.openxmlformats.org/officeDocument/2006/relationships/image" Target="../media/image17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0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3.xml"/><Relationship Id="rId3" Type="http://schemas.openxmlformats.org/officeDocument/2006/relationships/image" Target="../media/image20.png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6.xml"/><Relationship Id="rId3" Type="http://schemas.openxmlformats.org/officeDocument/2006/relationships/image" Target="../media/image21.png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9.xml"/><Relationship Id="rId3" Type="http://schemas.openxmlformats.org/officeDocument/2006/relationships/image" Target="../media/image22.png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2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5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8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90.xml"/><Relationship Id="rId2" Type="http://schemas.openxmlformats.org/officeDocument/2006/relationships/image" Target="../media/image29.png"/><Relationship Id="rId1" Type="http://schemas.openxmlformats.org/officeDocument/2006/relationships/tags" Target="../tags/tag89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92.xml"/><Relationship Id="rId2" Type="http://schemas.openxmlformats.org/officeDocument/2006/relationships/image" Target="../media/image30.png"/><Relationship Id="rId1" Type="http://schemas.openxmlformats.org/officeDocument/2006/relationships/tags" Target="../tags/tag91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tags" Target="../tags/tag93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0.xml"/><Relationship Id="rId5" Type="http://schemas.openxmlformats.org/officeDocument/2006/relationships/image" Target="../media/image2.png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5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5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8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1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大市低吸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/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涨停回马枪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8383270" y="2101215"/>
            <a:ext cx="374967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情绪交易模型（短周期）：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捕捉人气股竞价低吸的超短机会</a:t>
            </a:r>
            <a:endParaRPr lang="zh-CN" altLang="en-US"/>
          </a:p>
          <a:p>
            <a:r>
              <a:rPr lang="zh-CN" altLang="en-US"/>
              <a:t>一般隔日完成止盈</a:t>
            </a:r>
            <a:r>
              <a:rPr lang="en-US" altLang="zh-CN"/>
              <a:t>/</a:t>
            </a:r>
            <a:r>
              <a:rPr lang="zh-CN" altLang="en-US"/>
              <a:t>止损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适用市场环境：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平均股价处在辅助线上方（平均股价在辅助线下方时仓位减半）；非牛线下移阶段；非死叉初期阶段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" y="1133475"/>
            <a:ext cx="8140065" cy="50088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圆角矩形 31"/>
          <p:cNvSpPr/>
          <p:nvPr/>
        </p:nvSpPr>
        <p:spPr>
          <a:xfrm>
            <a:off x="8698230" y="5945505"/>
            <a:ext cx="3154045" cy="6216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028700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0" y="1394460"/>
            <a:ext cx="8373110" cy="43668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7" name="组合 6"/>
          <p:cNvGrpSpPr/>
          <p:nvPr/>
        </p:nvGrpSpPr>
        <p:grpSpPr>
          <a:xfrm>
            <a:off x="8685530" y="867410"/>
            <a:ext cx="3166745" cy="3061970"/>
            <a:chOff x="13678" y="1256"/>
            <a:chExt cx="4987" cy="4822"/>
          </a:xfrm>
        </p:grpSpPr>
        <p:sp>
          <p:nvSpPr>
            <p:cNvPr id="6" name="圆角矩形 5"/>
            <p:cNvSpPr/>
            <p:nvPr/>
          </p:nvSpPr>
          <p:spPr>
            <a:xfrm>
              <a:off x="13698" y="1256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3678" y="5256"/>
              <a:ext cx="470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1.</a:t>
              </a:r>
              <a:r>
                <a:rPr lang="zh-CN" altLang="en-US" sz="1400" b="1">
                  <a:solidFill>
                    <a:schemeClr val="bg1"/>
                  </a:solidFill>
                </a:rPr>
                <a:t>上升通道（开盘价在辅助线上方，辅助线黄线高于红线）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698230" y="1574800"/>
            <a:ext cx="3154045" cy="647700"/>
            <a:chOff x="13678" y="1893"/>
            <a:chExt cx="4967" cy="1020"/>
          </a:xfrm>
        </p:grpSpPr>
        <p:sp>
          <p:nvSpPr>
            <p:cNvPr id="9" name="圆角矩形 8"/>
            <p:cNvSpPr/>
            <p:nvPr/>
          </p:nvSpPr>
          <p:spPr>
            <a:xfrm>
              <a:off x="13678" y="1893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3762" y="2162"/>
              <a:ext cx="4702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2.</a:t>
              </a:r>
              <a:r>
                <a:rPr lang="zh-CN" altLang="en-US" sz="1400" b="1">
                  <a:solidFill>
                    <a:schemeClr val="bg1"/>
                  </a:solidFill>
                </a:rPr>
                <a:t>回避上涨时连续一字上去的回档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685530" y="2286635"/>
            <a:ext cx="3154045" cy="647700"/>
            <a:chOff x="13678" y="1893"/>
            <a:chExt cx="4967" cy="1020"/>
          </a:xfrm>
        </p:grpSpPr>
        <p:sp>
          <p:nvSpPr>
            <p:cNvPr id="12" name="圆角矩形 11"/>
            <p:cNvSpPr/>
            <p:nvPr/>
          </p:nvSpPr>
          <p:spPr>
            <a:xfrm>
              <a:off x="13678" y="1893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3762" y="2161"/>
              <a:ext cx="4702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3.</a:t>
              </a:r>
              <a:r>
                <a:rPr lang="zh-CN" altLang="en-US" sz="1400" b="1">
                  <a:solidFill>
                    <a:schemeClr val="bg1"/>
                  </a:solidFill>
                </a:rPr>
                <a:t>回避</a:t>
              </a:r>
              <a:r>
                <a:rPr lang="en-US" altLang="zh-CN" sz="1400" b="1">
                  <a:solidFill>
                    <a:schemeClr val="bg1"/>
                  </a:solidFill>
                </a:rPr>
                <a:t>吊颈线隔日</a:t>
              </a:r>
              <a:r>
                <a:rPr lang="zh-CN" altLang="en-US" sz="1400" b="1">
                  <a:solidFill>
                    <a:schemeClr val="bg1"/>
                  </a:solidFill>
                </a:rPr>
                <a:t>低吸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698230" y="2998470"/>
            <a:ext cx="3154045" cy="621665"/>
            <a:chOff x="13498" y="5056"/>
            <a:chExt cx="4967" cy="1020"/>
          </a:xfrm>
        </p:grpSpPr>
        <p:sp>
          <p:nvSpPr>
            <p:cNvPr id="16" name="圆角矩形 15"/>
            <p:cNvSpPr/>
            <p:nvPr/>
          </p:nvSpPr>
          <p:spPr>
            <a:xfrm>
              <a:off x="13498" y="5056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3582" y="5298"/>
              <a:ext cx="4702" cy="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4. </a:t>
              </a:r>
              <a:r>
                <a:rPr lang="zh-CN" altLang="en-US" sz="1400" b="1">
                  <a:solidFill>
                    <a:schemeClr val="bg1"/>
                  </a:solidFill>
                </a:rPr>
                <a:t>回避3连板以上个股的隔日低吸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738870" y="867410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1.</a:t>
            </a:r>
            <a:r>
              <a:rPr lang="zh-CN" altLang="en-US" sz="1400" b="1">
                <a:solidFill>
                  <a:schemeClr val="bg1"/>
                </a:solidFill>
              </a:rPr>
              <a:t>回避开盘价在辅助线下方的个股</a:t>
            </a:r>
            <a:r>
              <a:rPr lang="zh-CN" altLang="en-US" sz="1400" b="1">
                <a:solidFill>
                  <a:schemeClr val="bg1"/>
                </a:solidFill>
              </a:rPr>
              <a:t>，剔除ST个股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698230" y="3710305"/>
            <a:ext cx="3154045" cy="621665"/>
            <a:chOff x="13498" y="5056"/>
            <a:chExt cx="4967" cy="1020"/>
          </a:xfrm>
        </p:grpSpPr>
        <p:sp>
          <p:nvSpPr>
            <p:cNvPr id="21" name="圆角矩形 20"/>
            <p:cNvSpPr/>
            <p:nvPr/>
          </p:nvSpPr>
          <p:spPr>
            <a:xfrm>
              <a:off x="13498" y="5056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3582" y="5298"/>
              <a:ext cx="4702" cy="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5. </a:t>
              </a:r>
              <a:r>
                <a:rPr lang="zh-CN" altLang="en-US" sz="1400" b="1">
                  <a:solidFill>
                    <a:schemeClr val="bg1"/>
                  </a:solidFill>
                </a:rPr>
                <a:t>回避回档出现过一字跌停个股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23" name="圆角矩形 22"/>
          <p:cNvSpPr/>
          <p:nvPr/>
        </p:nvSpPr>
        <p:spPr>
          <a:xfrm>
            <a:off x="8698230" y="4494530"/>
            <a:ext cx="3154045" cy="6216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8751570" y="4522008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6. </a:t>
            </a:r>
            <a:r>
              <a:rPr lang="zh-CN" altLang="en-US" sz="1400" b="1">
                <a:solidFill>
                  <a:schemeClr val="bg1"/>
                </a:solidFill>
              </a:rPr>
              <a:t>回避跌停板隔日（创业板跌10个点的大阴线等同于跌停板）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8698230" y="5251450"/>
            <a:ext cx="3154045" cy="6216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8751570" y="5278928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7. </a:t>
            </a:r>
            <a:r>
              <a:rPr lang="zh-CN" altLang="en-US" sz="1400" b="1">
                <a:solidFill>
                  <a:schemeClr val="bg1"/>
                </a:solidFill>
              </a:rPr>
              <a:t>回避实体跌幅大于10%的阴线隔日的低吸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738870" y="6008543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8. </a:t>
            </a:r>
            <a:r>
              <a:rPr lang="zh-CN" altLang="en-US" sz="1400" b="1">
                <a:solidFill>
                  <a:schemeClr val="bg1"/>
                </a:solidFill>
              </a:rPr>
              <a:t>开盘的智能乖离率，低于平均股价智能乖离率+15</a:t>
            </a:r>
            <a:endParaRPr lang="zh-CN" altLang="en-US" sz="1400" b="1">
              <a:solidFill>
                <a:schemeClr val="bg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图形选择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0" y="907415"/>
            <a:ext cx="5461635" cy="472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0" y="907415"/>
            <a:ext cx="5445125" cy="472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637540" y="5736590"/>
            <a:ext cx="56718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低开反包：</a:t>
            </a:r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实体大阳线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+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资金翻绿的倒锤头线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+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低开到支撑位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93205" y="5638800"/>
            <a:ext cx="51612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强阳低吸：</a:t>
            </a:r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辅助线附近启动的首根实体中大阳线</a:t>
            </a:r>
            <a:r>
              <a:rPr lang="zh-CN" altLang="en-US"/>
              <a:t>，隔日竞价低开至大阳线实体一半的支撑位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实战解析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925" y="1397635"/>
            <a:ext cx="10293350" cy="4781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1177925" y="90360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低开反包模式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实战解析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75" y="1271905"/>
            <a:ext cx="10814685" cy="50126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688975" y="90360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强阳低吸模式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操作策略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5" y="1069975"/>
            <a:ext cx="8189595" cy="5156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8716010" y="2413635"/>
            <a:ext cx="317373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/>
              <a:t>仓位：</a:t>
            </a:r>
            <a:endParaRPr lang="zh-CN" altLang="en-US" b="1"/>
          </a:p>
          <a:p>
            <a:pPr algn="l"/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1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成仓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只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或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 2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成仓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1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只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r>
              <a:rPr lang="zh-CN" altLang="en-US"/>
              <a:t>（死叉期间仓位适当减一点）</a:t>
            </a:r>
            <a:endParaRPr lang="zh-CN" altLang="en-US" b="1"/>
          </a:p>
          <a:p>
            <a:pPr algn="l"/>
            <a:endParaRPr lang="zh-CN" altLang="en-US" b="1"/>
          </a:p>
          <a:p>
            <a:pPr algn="l"/>
            <a:r>
              <a:rPr lang="zh-CN" altLang="en-US" b="1"/>
              <a:t>操作模式：</a:t>
            </a:r>
            <a:endParaRPr lang="zh-CN" altLang="en-US" b="1"/>
          </a:p>
          <a:p>
            <a:pPr algn="l"/>
            <a:r>
              <a:rPr lang="zh-CN" altLang="en-US"/>
              <a:t>开盘进场（挂单比开盘价高五档左右），拿到隔日收盘离场</a:t>
            </a:r>
            <a:endParaRPr lang="zh-CN" altLang="en-US"/>
          </a:p>
          <a:p>
            <a:pPr algn="l"/>
            <a:r>
              <a:rPr lang="zh-CN" altLang="en-US"/>
              <a:t>，盘中如果有大幅冲高，浮盈接近</a:t>
            </a:r>
            <a:r>
              <a:rPr lang="en-US" altLang="zh-CN"/>
              <a:t>10%</a:t>
            </a:r>
            <a:r>
              <a:rPr lang="zh-CN" altLang="en-US"/>
              <a:t>也可以直接高抛落袋为安</a:t>
            </a:r>
            <a:endParaRPr lang="zh-CN" altLang="en-US" b="1"/>
          </a:p>
          <a:p>
            <a:pPr algn="l"/>
            <a:endParaRPr lang="zh-CN" altLang="en-US" b="1"/>
          </a:p>
        </p:txBody>
      </p:sp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实例解析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984885"/>
            <a:ext cx="11672570" cy="5416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2677795"/>
            <a:ext cx="5090795" cy="37236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日内走出反包后的应对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165" y="950595"/>
            <a:ext cx="3876040" cy="54857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205" y="949325"/>
            <a:ext cx="4177030" cy="54857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日内没能反包的应对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445" y="838200"/>
            <a:ext cx="3722370" cy="53346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905" y="837565"/>
            <a:ext cx="3432175" cy="53352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1005205"/>
            <a:ext cx="9603105" cy="54019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175" y="869315"/>
            <a:ext cx="10128250" cy="56965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4" name="文本框 3"/>
          <p:cNvSpPr txBox="1"/>
          <p:nvPr/>
        </p:nvSpPr>
        <p:spPr>
          <a:xfrm>
            <a:off x="1225550" y="564515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（以上为特定条件、特定时间区间下的部分案例展示，不代表普遍现象，个股历史涨幅不预示其未来表现，过往收益亦不代表未来收益承诺。市场有风险，投资需谨慎！）</a:t>
            </a:r>
            <a:endParaRPr lang="zh-CN" altLang="en-US" sz="10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275" y="2834005"/>
            <a:ext cx="3856990" cy="3514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275" y="848995"/>
            <a:ext cx="3856990" cy="19850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3" name="表格 2"/>
          <p:cNvGraphicFramePr/>
          <p:nvPr>
            <p:custDataLst>
              <p:tags r:id="rId4"/>
            </p:custDataLst>
          </p:nvPr>
        </p:nvGraphicFramePr>
        <p:xfrm>
          <a:off x="974090" y="915035"/>
          <a:ext cx="5894070" cy="5571490"/>
        </p:xfrm>
        <a:graphic>
          <a:graphicData uri="http://schemas.openxmlformats.org/drawingml/2006/table">
            <a:tbl>
              <a:tblPr/>
              <a:tblGrid>
                <a:gridCol w="565150"/>
                <a:gridCol w="566420"/>
                <a:gridCol w="565150"/>
                <a:gridCol w="2315845"/>
                <a:gridCol w="1881505"/>
              </a:tblGrid>
              <a:tr h="418465">
                <a:tc gridSpan="5">
                  <a:txBody>
                    <a:bodyPr/>
                    <a:p>
                      <a:pPr algn="ctr" fontAlgn="ctr"/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《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明日前瞻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》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市场表现（截止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日共提及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只个股）</a:t>
                      </a:r>
                      <a:endParaRPr lang="zh-CN" altLang="en-US" sz="12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75285">
                <a:tc gridSpan="5"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发布后周内出现</a:t>
                      </a:r>
                      <a:b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日内冲高超</a:t>
                      </a:r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的异动个股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77520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短线上涨异动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日内最大低吸涨幅</a:t>
                      </a:r>
                      <a:b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（发布后首日的最低价，到发布后第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2-5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天内最高价的涨幅）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4.23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乐山电力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发布次日涨停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25.89%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352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4.22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红旗连锁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发布次日涨停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21.31%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88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4.20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我爱我家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日、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日触及涨停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17.54%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4.18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银星能源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18.92%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352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4.16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万事利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日冲高近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11.20%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88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4.15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星华新材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日盘中冲高超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7.98%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4.14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海联金汇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日收获四连板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6.83%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352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4.13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红宝丽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板，累计大涨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73%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58.93%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88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4.10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华贸物流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日收获三连板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31.57%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4.08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劲仔食品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日触及涨停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14.56%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352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4.08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华大九天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日盘中冲高超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17.80%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88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4.07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香农芯创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日盘中冲高超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20.18%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4.02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天力复合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日大涨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30.60%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401955">
                <a:tc gridSpan="5"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发布后周内出现</a:t>
                      </a:r>
                      <a:b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日内跌幅超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的部分个股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8920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短线调整异动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日跌幅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</a:tr>
              <a:tr h="25019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4.22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宇信科技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4.24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588E3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-4.41%</a:t>
                      </a:r>
                      <a:endParaRPr lang="en-US" altLang="zh-CN" sz="900" b="1" i="0">
                        <a:solidFill>
                          <a:srgbClr val="588E3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24892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4.09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湘佳股份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4.11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588E3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-8.25%</a:t>
                      </a:r>
                      <a:endParaRPr lang="en-US" altLang="zh-CN" sz="900" b="1" i="0">
                        <a:solidFill>
                          <a:srgbClr val="588E3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250190">
                <a:tc gridSpan="5">
                  <a:txBody>
                    <a:bodyPr/>
                    <a:p>
                      <a:pPr algn="l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以上为特定条件、特定时间区间下的部分案例展示，不代表普遍现象，个股历史涨幅不预示其未来表现，过往收益亦不代表未来收益承诺。市场有风险，投资需谨慎！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5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指数：缩量反弹后承压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44360" y="3759835"/>
            <a:ext cx="486410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平均股价日线死叉，短线注意收缩仓位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/>
              <a:t>仓位控制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成仓</a:t>
            </a:r>
            <a:r>
              <a:rPr lang="zh-CN" altLang="en-US"/>
              <a:t>以内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板块：</a:t>
            </a:r>
            <a:endParaRPr lang="zh-CN" altLang="en-US"/>
          </a:p>
          <a:p>
            <a:r>
              <a:rPr lang="zh-CN" altLang="en-US"/>
              <a:t>①算力、机器人（等待平均股价死叉调整</a:t>
            </a:r>
            <a:r>
              <a:rPr lang="en-US" altLang="zh-CN"/>
              <a:t>3-4</a:t>
            </a:r>
            <a:r>
              <a:rPr lang="zh-CN" altLang="en-US"/>
              <a:t>天后的回档金叉）</a:t>
            </a:r>
            <a:endParaRPr lang="zh-CN" altLang="en-US"/>
          </a:p>
          <a:p>
            <a:r>
              <a:rPr lang="zh-CN" altLang="en-US"/>
              <a:t>②军工、化工涨价（竞价弱转强或冲高回落再次反杀后的冰点低吸）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1422400"/>
            <a:ext cx="3291205" cy="47739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680" y="1422400"/>
            <a:ext cx="3090545" cy="47739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7060" y="975360"/>
            <a:ext cx="4575810" cy="24536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06780" y="5878830"/>
            <a:ext cx="5679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5</a:t>
            </a:r>
            <a:r>
              <a:rPr lang="zh-CN" altLang="en-US"/>
              <a:t>日主力净买前五：</a:t>
            </a:r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机械设备、国防军工、软件信息、汽车配件、通信行业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热点方向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95450" y="37001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天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次</a:t>
            </a:r>
            <a:r>
              <a:rPr lang="zh-CN" altLang="en-US"/>
              <a:t>或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天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次</a:t>
            </a:r>
            <a:r>
              <a:rPr lang="zh-CN" altLang="en-US"/>
              <a:t>进入</a:t>
            </a:r>
            <a:r>
              <a:rPr lang="zh-CN" altLang="en-US">
                <a:sym typeface="+mn-ea"/>
              </a:rPr>
              <a:t>涨停棱镜梯队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969010"/>
            <a:ext cx="5365115" cy="25628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895" y="4236720"/>
            <a:ext cx="5397500" cy="15798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2275" y="903605"/>
            <a:ext cx="4362450" cy="55302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竞价复盘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903605"/>
            <a:ext cx="5607050" cy="5083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500" y="903605"/>
            <a:ext cx="5679440" cy="50774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3686175" y="6194425"/>
            <a:ext cx="5765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当市场出现人气股竞价跌停时，短线情绪往往比较低迷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竞价复盘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63065" y="6118225"/>
            <a:ext cx="95992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情绪低迷时，同板块内，抢高开的个股容易冲高回落，平开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小高开换手的个股反而更易走强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965" y="1033145"/>
            <a:ext cx="3842385" cy="50088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770" y="1033145"/>
            <a:ext cx="4023360" cy="50082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296799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竞价狙击战法应用</a:t>
            </a:r>
            <a:endParaRPr lang="zh-CN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1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TABLE_ENDDRAG_ORIGIN_RECT" val="444*438"/>
  <p:tag name="TABLE_ENDDRAG_RECT" val="76*72*444*438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3321</Words>
  <Application>WPS 演示</Application>
  <PresentationFormat>宽屏</PresentationFormat>
  <Paragraphs>391</Paragraphs>
  <Slides>22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286</cp:revision>
  <dcterms:created xsi:type="dcterms:W3CDTF">2019-06-19T02:08:00Z</dcterms:created>
  <dcterms:modified xsi:type="dcterms:W3CDTF">2025-05-09T06:49:57Z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6A67AFD59F614A1AA90A75F948C05B96_13</vt:lpwstr>
  </property>
</Properties>
</file>