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35" r:id="rId9"/>
    <p:sldId id="1069" r:id="rId10"/>
    <p:sldId id="1058" r:id="rId11"/>
    <p:sldId id="1066" r:id="rId12"/>
    <p:sldId id="1052" r:id="rId13"/>
    <p:sldId id="1041" r:id="rId14"/>
    <p:sldId id="1042" r:id="rId15"/>
    <p:sldId id="1046" r:id="rId16"/>
    <p:sldId id="1043" r:id="rId17"/>
    <p:sldId id="1044" r:id="rId18"/>
    <p:sldId id="1045" r:id="rId19"/>
    <p:sldId id="1047" r:id="rId20"/>
    <p:sldId id="263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0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94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0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1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7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7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0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3.xml"/><Relationship Id="rId3" Type="http://schemas.openxmlformats.org/officeDocument/2006/relationships/image" Target="../media/image23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6.xml"/><Relationship Id="rId3" Type="http://schemas.openxmlformats.org/officeDocument/2006/relationships/image" Target="../media/image24.png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8.xml"/><Relationship Id="rId2" Type="http://schemas.openxmlformats.org/officeDocument/2006/relationships/image" Target="../media/image25.png"/><Relationship Id="rId1" Type="http://schemas.openxmlformats.org/officeDocument/2006/relationships/tags" Target="../tags/tag87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3.xml"/><Relationship Id="rId5" Type="http://schemas.openxmlformats.org/officeDocument/2006/relationships/image" Target="../media/image2.png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4.xml"/><Relationship Id="rId3" Type="http://schemas.openxmlformats.org/officeDocument/2006/relationships/image" Target="../media/image10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6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615" y="1653540"/>
            <a:ext cx="6619875" cy="345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10" y="1986915"/>
            <a:ext cx="4057650" cy="3124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66490" y="5442585"/>
            <a:ext cx="4859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情绪冰点（涨停家数</a:t>
            </a:r>
            <a:r>
              <a:rPr lang="zh-CN" altLang="en-US" b="1">
                <a:solidFill>
                  <a:srgbClr val="FF0000"/>
                </a:solidFill>
              </a:rPr>
              <a:t>连续两个交易日下降</a:t>
            </a:r>
            <a:r>
              <a:rPr lang="zh-CN" altLang="en-US"/>
              <a:t>且来到近期低点附近），次日竞价博弈低吸机会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缩量龙低吸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90" y="2016760"/>
            <a:ext cx="449389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30" y="2016760"/>
            <a:ext cx="481393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132965" y="903605"/>
            <a:ext cx="8976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核心逻辑：</a:t>
            </a:r>
            <a:r>
              <a:rPr lang="zh-CN" altLang="en-US"/>
              <a:t>上一个交易日放量分歧涨停，随后缩量弱转强（高开秒板或</a:t>
            </a:r>
            <a:r>
              <a:rPr lang="en-US" altLang="zh-CN"/>
              <a:t>T</a:t>
            </a:r>
            <a:r>
              <a:rPr lang="zh-CN" altLang="en-US"/>
              <a:t>字板），让场外资金形成</a:t>
            </a:r>
            <a:r>
              <a:rPr lang="en-US" altLang="zh-CN"/>
              <a:t>“</a:t>
            </a:r>
            <a:r>
              <a:rPr lang="zh-CN" altLang="en-US"/>
              <a:t>想买买不到</a:t>
            </a:r>
            <a:r>
              <a:rPr lang="en-US" altLang="zh-CN"/>
              <a:t>”</a:t>
            </a:r>
            <a:r>
              <a:rPr lang="zh-CN" altLang="en-US"/>
              <a:t>的踏空焦虑。那么弱转强的</a:t>
            </a:r>
            <a:r>
              <a:rPr lang="zh-CN" altLang="en-US" b="1">
                <a:solidFill>
                  <a:srgbClr val="FF0000"/>
                </a:solidFill>
              </a:rPr>
              <a:t>缩量板</a:t>
            </a:r>
            <a:r>
              <a:rPr lang="en-US" altLang="zh-CN" b="1">
                <a:solidFill>
                  <a:srgbClr val="FF0000"/>
                </a:solidFill>
              </a:rPr>
              <a:t>/T</a:t>
            </a:r>
            <a:r>
              <a:rPr lang="zh-CN" altLang="en-US" b="1">
                <a:solidFill>
                  <a:srgbClr val="FF0000"/>
                </a:solidFill>
              </a:rPr>
              <a:t>字板（缩量板第二天可以低开，但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字板第二天一定要高开）</a:t>
            </a:r>
            <a:r>
              <a:rPr lang="zh-CN" altLang="en-US"/>
              <a:t>次日如果急跌下杀，就容易出现抄底性买盘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战法逻辑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选股条件</a:t>
            </a:r>
            <a:r>
              <a:rPr lang="en-US" altLang="zh-CN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题材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2865" y="1111250"/>
            <a:ext cx="78936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核心前提：</a:t>
            </a:r>
            <a:r>
              <a:rPr lang="zh-CN"/>
              <a:t>具备足够的人气和辨识度（题材强度与稀缺性）</a:t>
            </a:r>
            <a:endParaRPr lang="zh-CN"/>
          </a:p>
          <a:p>
            <a:endParaRPr lang="zh-CN"/>
          </a:p>
          <a:p>
            <a:r>
              <a:rPr lang="zh-CN"/>
              <a:t>题材强度：近期起码爆发过一次涨停潮，板块流动资金连续翻红</a:t>
            </a:r>
            <a:endParaRPr lang="zh-CN"/>
          </a:p>
          <a:p>
            <a:r>
              <a:rPr lang="zh-CN"/>
              <a:t>稀缺性：</a:t>
            </a:r>
            <a:r>
              <a:rPr lang="zh-CN" b="1">
                <a:solidFill>
                  <a:srgbClr val="FF0000"/>
                </a:solidFill>
              </a:rPr>
              <a:t>同身位连板个股数量在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只以内</a:t>
            </a:r>
            <a:r>
              <a:rPr lang="en-US" altLang="zh-CN"/>
              <a:t> </a:t>
            </a:r>
            <a:r>
              <a:rPr lang="zh-CN" altLang="en-US"/>
              <a:t>（最好在</a:t>
            </a:r>
            <a:r>
              <a:rPr lang="en-US" altLang="zh-CN"/>
              <a:t>3</a:t>
            </a:r>
            <a:r>
              <a:rPr lang="zh-CN" altLang="en-US"/>
              <a:t>只以内）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5" y="2720975"/>
            <a:ext cx="4514850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755" y="2814320"/>
            <a:ext cx="5205730" cy="2585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模式买点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59355" y="837565"/>
            <a:ext cx="83064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①板块前一天非高潮的光头阳线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</a:rPr>
              <a:t>②买点</a:t>
            </a:r>
            <a:r>
              <a:rPr lang="en-US" altLang="zh-CN" b="1">
                <a:solidFill>
                  <a:srgbClr val="FF0000"/>
                </a:solidFill>
              </a:rPr>
              <a:t>: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（标准）</a:t>
            </a:r>
            <a:r>
              <a:rPr lang="zh-CN"/>
              <a:t>小高开</a:t>
            </a:r>
            <a:r>
              <a:rPr lang="en-US" altLang="zh-CN"/>
              <a:t>2%</a:t>
            </a:r>
            <a:r>
              <a:rPr lang="zh-CN" altLang="en-US"/>
              <a:t>左右急跌下探缺口支撑</a:t>
            </a:r>
            <a:endParaRPr lang="zh-CN" altLang="en-US"/>
          </a:p>
          <a:p>
            <a:pPr algn="l"/>
            <a:r>
              <a:rPr lang="zh-CN" altLang="en-US"/>
              <a:t>③按开盘涨幅将支撑位上下移动（比如缩量板次日高开</a:t>
            </a:r>
            <a:r>
              <a:rPr lang="en-US" altLang="zh-CN"/>
              <a:t>5%</a:t>
            </a:r>
            <a:r>
              <a:rPr lang="zh-CN" altLang="en-US"/>
              <a:t>，支撑位上移</a:t>
            </a:r>
            <a:r>
              <a:rPr lang="en-US" altLang="zh-CN"/>
              <a:t>3</a:t>
            </a:r>
            <a:r>
              <a:rPr lang="zh-CN" altLang="en-US"/>
              <a:t>个点）</a:t>
            </a:r>
            <a:endParaRPr lang="zh-CN"/>
          </a:p>
          <a:p>
            <a:pPr algn="l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" y="1952625"/>
            <a:ext cx="5363845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45" y="1952625"/>
            <a:ext cx="5528310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6875" y="831850"/>
            <a:ext cx="6921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大长腿次日弱转强（缩量涨停最强，仅实体新高稍弱），</a:t>
            </a:r>
            <a:r>
              <a:rPr lang="zh-CN" altLang="en-US" b="1">
                <a:solidFill>
                  <a:srgbClr val="FF0000"/>
                </a:solidFill>
              </a:rPr>
              <a:t>再次爆量分歧或断板为减仓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止盈卖点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05" y="1607820"/>
            <a:ext cx="5959475" cy="4630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15" y="1390015"/>
            <a:ext cx="6534150" cy="4944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181350" y="889635"/>
            <a:ext cx="6252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大长腿次日低开低走未能弱转强，分时反抽均为离场节点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55" y="923290"/>
            <a:ext cx="9884410" cy="55600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45790" y="5185410"/>
            <a:ext cx="6237713" cy="1546225"/>
            <a:chOff x="4791" y="7416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416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中山大学金融系毕业，股市经验6年，证券从业3年，风格偏好短线热点的各类选股策略，独创《强阳低吸》《低开反包》《缩量龙低吸》等战法，擅长追根溯源，挖掘资金背后的底层逻辑与市场情绪周期的演绎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7105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56020" y="3753485"/>
            <a:ext cx="5663565" cy="735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平均股价死叉震荡，短线以去弱留强收缩仓位为主，减少开新防范震荡回调风险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整体仓位</a:t>
            </a:r>
            <a:r>
              <a:rPr lang="en-US" altLang="zh-CN" b="1">
                <a:solidFill>
                  <a:srgbClr val="FF0000"/>
                </a:solidFill>
              </a:rPr>
              <a:t>5-6</a:t>
            </a:r>
            <a:r>
              <a:rPr lang="zh-CN" altLang="en-US" b="1">
                <a:solidFill>
                  <a:srgbClr val="FF0000"/>
                </a:solidFill>
              </a:rPr>
              <a:t>成仓左右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趋势题材（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铜箔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玻纤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光纤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/CPO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、云计算、半导体等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情绪题材（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工业气体、云计算、机器人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65" y="1034415"/>
            <a:ext cx="4749165" cy="53409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795" y="1034415"/>
            <a:ext cx="4454525" cy="2257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84023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752715" y="1689100"/>
            <a:ext cx="2683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00" y="2277745"/>
            <a:ext cx="5683885" cy="36969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8970" y="2494915"/>
            <a:ext cx="4510405" cy="28200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板块：科技补涨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067435" y="1180465"/>
            <a:ext cx="9819640" cy="908050"/>
          </a:xfrm>
          <a:prstGeom prst="roundRect">
            <a:avLst/>
          </a:prstGeom>
          <a:gradFill>
            <a:gsLst>
              <a:gs pos="50000">
                <a:schemeClr val="accent2"/>
              </a:gs>
              <a:gs pos="0">
                <a:schemeClr val="accent2">
                  <a:lumMod val="25000"/>
                  <a:lumOff val="75000"/>
                </a:schemeClr>
              </a:gs>
              <a:gs pos="100000">
                <a:schemeClr val="accent2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b="1"/>
              <a:t>磷化铟：800</a:t>
            </a:r>
            <a:r>
              <a:rPr lang="en-US" altLang="zh-CN" b="1"/>
              <a:t>G/1.6T</a:t>
            </a:r>
            <a:r>
              <a:rPr lang="zh-CN" altLang="en-US" b="1"/>
              <a:t>高速光模块不可替代的核心材料，单颗1.6</a:t>
            </a:r>
            <a:r>
              <a:rPr lang="en-US" altLang="zh-CN" b="1"/>
              <a:t>T</a:t>
            </a:r>
            <a:r>
              <a:rPr lang="zh-CN" altLang="en-US" b="1"/>
              <a:t>光模块对磷化铟衬底需求是800</a:t>
            </a:r>
            <a:r>
              <a:rPr lang="en-US" altLang="zh-CN" b="1"/>
              <a:t>G</a:t>
            </a:r>
            <a:r>
              <a:rPr lang="zh-CN" altLang="en-US" b="1"/>
              <a:t>的2.7-3倍，是光模块由800</a:t>
            </a:r>
            <a:r>
              <a:rPr lang="en-US" altLang="zh-CN" b="1"/>
              <a:t>G</a:t>
            </a:r>
            <a:r>
              <a:rPr lang="zh-CN" altLang="en-US" b="1"/>
              <a:t>向1.6</a:t>
            </a:r>
            <a:r>
              <a:rPr lang="en-US" altLang="zh-CN" b="1"/>
              <a:t>T</a:t>
            </a:r>
            <a:r>
              <a:rPr lang="zh-CN" altLang="en-US" b="1"/>
              <a:t>升级过程中形成的重要产业缺口</a:t>
            </a:r>
            <a:endParaRPr lang="zh-CN" altLang="en-US" b="1"/>
          </a:p>
        </p:txBody>
      </p:sp>
      <p:sp>
        <p:nvSpPr>
          <p:cNvPr id="6" name="圆角矩形 5"/>
          <p:cNvSpPr/>
          <p:nvPr/>
        </p:nvSpPr>
        <p:spPr>
          <a:xfrm>
            <a:off x="1067435" y="2215515"/>
            <a:ext cx="9819640" cy="908050"/>
          </a:xfrm>
          <a:prstGeom prst="round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b="1"/>
              <a:t>玻璃基板：</a:t>
            </a:r>
            <a:r>
              <a:rPr lang="en-US" altLang="zh-CN" b="1"/>
              <a:t>AI</a:t>
            </a:r>
            <a:r>
              <a:rPr lang="zh-CN" altLang="en-US" b="1"/>
              <a:t>算力时代先进封装的关键材料革新‌，因台积电</a:t>
            </a:r>
            <a:r>
              <a:rPr lang="en-US" altLang="zh-CN" b="1"/>
              <a:t>CoPoS</a:t>
            </a:r>
            <a:r>
              <a:rPr lang="zh-CN" altLang="en-US" b="1"/>
              <a:t>封装技术推进而迎来产业爆发，台积电预计2026</a:t>
            </a:r>
            <a:r>
              <a:rPr lang="en-US" altLang="zh-CN" b="1"/>
              <a:t>Q2</a:t>
            </a:r>
            <a:r>
              <a:rPr lang="zh-CN" altLang="en-US" b="1"/>
              <a:t>完成中试产线建设，迈向量产验证，逻辑落地窗口临近</a:t>
            </a:r>
            <a:endParaRPr lang="zh-CN" altLang="en-US" b="1"/>
          </a:p>
        </p:txBody>
      </p:sp>
      <p:sp>
        <p:nvSpPr>
          <p:cNvPr id="7" name="圆角矩形 6"/>
          <p:cNvSpPr/>
          <p:nvPr/>
        </p:nvSpPr>
        <p:spPr>
          <a:xfrm>
            <a:off x="1067435" y="3279140"/>
            <a:ext cx="9819640" cy="908050"/>
          </a:xfrm>
          <a:prstGeom prst="roundRect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b="1"/>
              <a:t>电子布：英伟达</a:t>
            </a:r>
            <a:r>
              <a:rPr lang="en-US" altLang="zh-CN" b="1"/>
              <a:t>GB300</a:t>
            </a:r>
            <a:r>
              <a:rPr lang="zh-CN" altLang="en-US" b="1"/>
              <a:t>服务器全面采用高密度互连（</a:t>
            </a:r>
            <a:r>
              <a:rPr lang="en-US" altLang="zh-CN" b="1"/>
              <a:t>HDI）</a:t>
            </a:r>
            <a:r>
              <a:rPr lang="zh-CN" altLang="en-US" b="1"/>
              <a:t>和封装基板，</a:t>
            </a:r>
            <a:r>
              <a:rPr lang="en-US" altLang="zh-CN" b="1"/>
              <a:t>AI</a:t>
            </a:r>
            <a:r>
              <a:rPr lang="zh-CN" altLang="en-US" b="1"/>
              <a:t>服务器电子布用量为普通服务器的3–5倍，直接拉动高端产品需求年增‌60%以上</a:t>
            </a:r>
            <a:endParaRPr lang="zh-CN" altLang="en-US" b="1"/>
          </a:p>
        </p:txBody>
      </p:sp>
      <p:sp>
        <p:nvSpPr>
          <p:cNvPr id="8" name="圆角矩形 7"/>
          <p:cNvSpPr/>
          <p:nvPr/>
        </p:nvSpPr>
        <p:spPr>
          <a:xfrm>
            <a:off x="1067435" y="4314825"/>
            <a:ext cx="9819640" cy="1480185"/>
          </a:xfrm>
          <a:prstGeom prst="round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b="1"/>
              <a:t>电子特气/氦气：供给端，卡塔尔装置遇袭导致全球30%以上的氦气产能停产（且装置壁垒较高，复产需要起码3-5年，非纯短期扰动），俄罗斯4月起实施氦气出口许可制，全球约10%的产能供应受限至2027年年底；需求端，高纯氦气</a:t>
            </a:r>
            <a:r>
              <a:rPr lang="en-US" altLang="zh-CN" b="1"/>
              <a:t>EUV</a:t>
            </a:r>
            <a:r>
              <a:rPr lang="zh-CN" altLang="en-US" b="1"/>
              <a:t>光刻机超导磁体冷却‌唯一介质，在先进制程的高端芯片制造中不可或缺</a:t>
            </a:r>
            <a:endParaRPr lang="zh-CN" altLang="en-US" b="1"/>
          </a:p>
        </p:txBody>
      </p:sp>
      <p:sp>
        <p:nvSpPr>
          <p:cNvPr id="9" name="文本框 8"/>
          <p:cNvSpPr txBox="1"/>
          <p:nvPr/>
        </p:nvSpPr>
        <p:spPr>
          <a:xfrm>
            <a:off x="3836670" y="59944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资金向更上游的细分材料端延伸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板块：低位补涨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50300" y="2515870"/>
            <a:ext cx="3230880" cy="1826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流动资金持续翻红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主力净买额红肥绿瘦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b="1">
                <a:solidFill>
                  <a:srgbClr val="FF0000"/>
                </a:solidFill>
              </a:rPr>
              <a:t>熊线走平洗盘震荡</a:t>
            </a:r>
            <a:endParaRPr lang="zh-CN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等待熊线再次上移的回档金叉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05" y="1262380"/>
            <a:ext cx="8016875" cy="48780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804400" y="4598670"/>
            <a:ext cx="145097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（以上为特定条件、特定时间区间下的部分案例展示，不代表普遍现象，个股历史涨幅不预示其未来表现，过往收益亦不代表未来收益承诺。市场有风险，投资需谨慎！）</a:t>
            </a:r>
            <a:endParaRPr lang="zh-CN" altLang="en-US" sz="10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745" y="4598670"/>
            <a:ext cx="1722120" cy="16617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1038225"/>
            <a:ext cx="6438265" cy="5397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1725" y="1038225"/>
            <a:ext cx="4076065" cy="1762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1725" y="2667635"/>
            <a:ext cx="4076065" cy="17043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305.9,&quot;left&quot;:39.45,&quot;top&quot;:133,&quot;width&quot;:894.9}"/>
</p:tagLst>
</file>

<file path=ppt/tags/tag57.xml><?xml version="1.0" encoding="utf-8"?>
<p:tagLst xmlns:p="http://schemas.openxmlformats.org/presentationml/2006/main">
  <p:tag name="KSO_WM_DIAGRAM_VIRTUALLY_FRAME" val="{&quot;height&quot;:305.9,&quot;left&quot;:39.45,&quot;top&quot;:133,&quot;width&quot;:894.9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4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2285</Words>
  <Application>WPS 演示</Application>
  <PresentationFormat>宽屏</PresentationFormat>
  <Paragraphs>155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40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Calibri</vt:lpstr>
      <vt:lpstr>KSOFDDF4E7ED</vt:lpstr>
      <vt:lpstr>ksdb</vt:lpstr>
      <vt:lpstr>KSOF954951BB</vt:lpstr>
      <vt:lpstr>KSOF28C8607A</vt:lpstr>
      <vt:lpstr>KSOF618801C0</vt:lpstr>
      <vt:lpstr>KSOFD723FC5D</vt:lpstr>
      <vt:lpstr>KSOFD72470BC</vt:lpstr>
      <vt:lpstr>KSOF6188761F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395</cp:revision>
  <dcterms:created xsi:type="dcterms:W3CDTF">2019-06-19T02:08:00Z</dcterms:created>
  <dcterms:modified xsi:type="dcterms:W3CDTF">2026-05-15T06:44:49Z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E22C73C7EB8B4C4C99CE640967ADD37F_13</vt:lpwstr>
  </property>
</Properties>
</file>