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67" r:id="rId9"/>
    <p:sldId id="962" r:id="rId10"/>
    <p:sldId id="966" r:id="rId11"/>
    <p:sldId id="964" r:id="rId12"/>
    <p:sldId id="965" r:id="rId13"/>
    <p:sldId id="963" r:id="rId14"/>
    <p:sldId id="941" r:id="rId15"/>
    <p:sldId id="812" r:id="rId16"/>
    <p:sldId id="959" r:id="rId17"/>
    <p:sldId id="26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3" Type="http://schemas.openxmlformats.org/officeDocument/2006/relationships/image" Target="../media/image13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14.png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15.png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image" Target="../media/image16.png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跨节龙的选股条件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1022985"/>
            <a:ext cx="8936990" cy="54495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1337945"/>
            <a:ext cx="6064885" cy="4744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跨节龙的选股条件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1340" y="3185160"/>
            <a:ext cx="3312795" cy="1876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如果老龙头出清风险后，第二天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竞价不能弱转强</a:t>
            </a:r>
            <a:r>
              <a:rPr lang="zh-CN" altLang="en-US"/>
              <a:t>，那么就没有成为新龙头的预期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05205"/>
            <a:ext cx="9603105" cy="540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869315"/>
            <a:ext cx="10128250" cy="569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225550" y="56451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2834005"/>
            <a:ext cx="385699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974090" y="915035"/>
          <a:ext cx="5894070" cy="5571490"/>
        </p:xfrm>
        <a:graphic>
          <a:graphicData uri="http://schemas.openxmlformats.org/drawingml/2006/table">
            <a:tbl>
              <a:tblPr/>
              <a:tblGrid>
                <a:gridCol w="565150"/>
                <a:gridCol w="566420"/>
                <a:gridCol w="565150"/>
                <a:gridCol w="2315845"/>
                <a:gridCol w="1881505"/>
              </a:tblGrid>
              <a:tr h="418465">
                <a:tc gridSpan="5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市场表现（截止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日共提及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 gridSpan="5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2-5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乐山电力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25.89%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红旗连锁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21.31%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我爱我家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17.54%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银星能源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18.92%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万事利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日冲高近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星华新材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7.98%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海联金汇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日收获四连板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6.83%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红宝丽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板，累计大涨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华贸物流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日收获三连板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31.57%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劲仔食品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14.56%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华大九天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17.80%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香农芯创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20.18%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天力复合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日大涨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0195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501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宇信科技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-4.41%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489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湘佳股份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-8.25%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50190">
                <a:tc gridSpan="5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如何寻找跨节龙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指数：缩量反弹后承压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4360" y="3759835"/>
            <a:ext cx="5083175" cy="2803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平均股价日线死叉后期，缩量反弹留意量能是否跟上，如果不补量还是偏向防守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altLang="en-US"/>
              <a:t>①算力、机器人（等待平均股价死叉调整</a:t>
            </a:r>
            <a:r>
              <a:rPr lang="en-US" altLang="zh-CN"/>
              <a:t>3-4</a:t>
            </a:r>
            <a:r>
              <a:rPr lang="zh-CN" altLang="en-US"/>
              <a:t>天后资金翻红的回档金叉）</a:t>
            </a:r>
            <a:endParaRPr lang="zh-CN" altLang="en-US"/>
          </a:p>
          <a:p>
            <a:r>
              <a:rPr lang="zh-CN" altLang="en-US"/>
              <a:t>②军工（低位补涨）、航运（中军、弹性的博弈）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011555"/>
            <a:ext cx="3601085" cy="5443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029970"/>
            <a:ext cx="3394075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5" y="1393190"/>
            <a:ext cx="3600450" cy="1876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如何寻找跨节龙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什么是跨节龙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6080" y="2326640"/>
            <a:ext cx="3757930" cy="1233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‌</a:t>
            </a:r>
            <a:r>
              <a:rPr lang="zh-CN" altLang="en-US"/>
              <a:t>跨节龙头</a:t>
            </a:r>
            <a:r>
              <a:rPr lang="en-US" altLang="zh-CN"/>
              <a:t>‌</a:t>
            </a:r>
            <a:r>
              <a:rPr lang="zh-CN" altLang="en-US"/>
              <a:t>是指在节假日前后，特别是在春节和国庆等重大节日期间，市场中出现的一种特殊股票现象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凭借节假日后，市场情绪的回暖和资金的介入，往往会出现大幅上涨，甚至连续涨停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1102995"/>
            <a:ext cx="6083935" cy="5163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73190" y="1510665"/>
            <a:ext cx="5087620" cy="4426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151890" y="1526540"/>
            <a:ext cx="4991100" cy="441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776220" y="1014095"/>
            <a:ext cx="746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明日前瞻栏目，年内两次擒获跨节龙头（发布后累计涨幅接近翻倍！）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《明日前瞻》跨节龙模式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85185" y="6109970"/>
            <a:ext cx="625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200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跨节龙的出现条件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36865" y="2629535"/>
            <a:ext cx="3975100" cy="1233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①节前两周内，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出现过起码一个打破异动（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100%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的高位个股断板见顶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/>
          </a:p>
          <a:p>
            <a:r>
              <a:rPr lang="zh-CN"/>
              <a:t>②短线情绪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（最近多板指数）经过连续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天的震荡回调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③见顶的老龙头在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短期震荡后，再次出现尾盘接近跌停的实体中阴线调整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5" y="1322705"/>
            <a:ext cx="7129145" cy="4660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ABLE_ENDDRAG_ORIGIN_RECT" val="444*438"/>
  <p:tag name="TABLE_ENDDRAG_RECT" val="76*72*444*43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2794</Words>
  <Application>WPS 演示</Application>
  <PresentationFormat>宽屏</PresentationFormat>
  <Paragraphs>326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287</cp:revision>
  <dcterms:created xsi:type="dcterms:W3CDTF">2019-06-19T02:08:00Z</dcterms:created>
  <dcterms:modified xsi:type="dcterms:W3CDTF">2025-05-16T06:44:35Z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DDB633AC753B4E2D98C6DEF6874FC51B_13</vt:lpwstr>
  </property>
</Properties>
</file>