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58" r:id="rId11"/>
    <p:sldId id="1066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4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3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6.xml"/><Relationship Id="rId3" Type="http://schemas.openxmlformats.org/officeDocument/2006/relationships/image" Target="../media/image24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8.xml"/><Relationship Id="rId2" Type="http://schemas.openxmlformats.org/officeDocument/2006/relationships/image" Target="../media/image25.png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3.xml"/><Relationship Id="rId5" Type="http://schemas.openxmlformats.org/officeDocument/2006/relationships/image" Target="../media/image2.pn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0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" y="866775"/>
            <a:ext cx="9984740" cy="5616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56020" y="3753485"/>
            <a:ext cx="566356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平均股价周线死叉，短线以去弱留强收缩仓位为主，减少开新防范震荡回调风险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3-5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存储芯片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、云计算、氟化工、机器人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55" y="1034415"/>
            <a:ext cx="4480560" cy="52019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6020" y="1034415"/>
            <a:ext cx="4835525" cy="2559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75271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30" y="2312035"/>
            <a:ext cx="5758180" cy="3760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110" y="2719070"/>
            <a:ext cx="4250690" cy="2272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板块：科技补涨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1067435" y="1180465"/>
            <a:ext cx="9819640" cy="908050"/>
          </a:xfrm>
          <a:prstGeom prst="roundRect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磷化铟：800</a:t>
            </a:r>
            <a:r>
              <a:rPr lang="en-US" altLang="zh-CN" b="1"/>
              <a:t>G/1.6T</a:t>
            </a:r>
            <a:r>
              <a:rPr lang="zh-CN" altLang="en-US" b="1"/>
              <a:t>高速光模块不可替代的核心材料，单颗1.6</a:t>
            </a:r>
            <a:r>
              <a:rPr lang="en-US" altLang="zh-CN" b="1"/>
              <a:t>T</a:t>
            </a:r>
            <a:r>
              <a:rPr lang="zh-CN" altLang="en-US" b="1"/>
              <a:t>光模块对磷化铟衬底需求是800</a:t>
            </a:r>
            <a:r>
              <a:rPr lang="en-US" altLang="zh-CN" b="1"/>
              <a:t>G</a:t>
            </a:r>
            <a:r>
              <a:rPr lang="zh-CN" altLang="en-US" b="1"/>
              <a:t>的2.7-3倍，是光模块由800</a:t>
            </a:r>
            <a:r>
              <a:rPr lang="en-US" altLang="zh-CN" b="1"/>
              <a:t>G</a:t>
            </a:r>
            <a:r>
              <a:rPr lang="zh-CN" altLang="en-US" b="1"/>
              <a:t>向1.6</a:t>
            </a:r>
            <a:r>
              <a:rPr lang="en-US" altLang="zh-CN" b="1"/>
              <a:t>T</a:t>
            </a:r>
            <a:r>
              <a:rPr lang="zh-CN" altLang="en-US" b="1"/>
              <a:t>升级过程中形成的重要产业缺口</a:t>
            </a:r>
            <a:endParaRPr lang="zh-CN" altLang="en-US" b="1"/>
          </a:p>
        </p:txBody>
      </p:sp>
      <p:sp>
        <p:nvSpPr>
          <p:cNvPr id="6" name="圆角矩形 5"/>
          <p:cNvSpPr/>
          <p:nvPr/>
        </p:nvSpPr>
        <p:spPr>
          <a:xfrm>
            <a:off x="1067435" y="2215515"/>
            <a:ext cx="9819640" cy="908050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玻璃基板：</a:t>
            </a:r>
            <a:r>
              <a:rPr lang="en-US" altLang="zh-CN" b="1"/>
              <a:t>AI</a:t>
            </a:r>
            <a:r>
              <a:rPr lang="zh-CN" altLang="en-US" b="1"/>
              <a:t>算力时代先进封装的关键材料革新‌，因台积电</a:t>
            </a:r>
            <a:r>
              <a:rPr lang="en-US" altLang="zh-CN" b="1"/>
              <a:t>CoPoS</a:t>
            </a:r>
            <a:r>
              <a:rPr lang="zh-CN" altLang="en-US" b="1"/>
              <a:t>封装技术推进而迎来产业爆发，台积电预计2026</a:t>
            </a:r>
            <a:r>
              <a:rPr lang="en-US" altLang="zh-CN" b="1"/>
              <a:t>Q2</a:t>
            </a:r>
            <a:r>
              <a:rPr lang="zh-CN" altLang="en-US" b="1"/>
              <a:t>完成中试产线建设，迈向量产验证，逻辑落地窗口临近</a:t>
            </a:r>
            <a:endParaRPr lang="zh-CN" altLang="en-US" b="1"/>
          </a:p>
        </p:txBody>
      </p:sp>
      <p:sp>
        <p:nvSpPr>
          <p:cNvPr id="7" name="圆角矩形 6"/>
          <p:cNvSpPr/>
          <p:nvPr/>
        </p:nvSpPr>
        <p:spPr>
          <a:xfrm>
            <a:off x="1067435" y="3279140"/>
            <a:ext cx="9819640" cy="908050"/>
          </a:xfrm>
          <a:prstGeom prst="roundRect">
            <a:avLst/>
          </a:pr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电子布：英伟达</a:t>
            </a:r>
            <a:r>
              <a:rPr lang="en-US" altLang="zh-CN" b="1"/>
              <a:t>GB300</a:t>
            </a:r>
            <a:r>
              <a:rPr lang="zh-CN" altLang="en-US" b="1"/>
              <a:t>服务器全面采用高密度互连（</a:t>
            </a:r>
            <a:r>
              <a:rPr lang="en-US" altLang="zh-CN" b="1"/>
              <a:t>HDI）</a:t>
            </a:r>
            <a:r>
              <a:rPr lang="zh-CN" altLang="en-US" b="1"/>
              <a:t>和封装基板，</a:t>
            </a:r>
            <a:r>
              <a:rPr lang="en-US" altLang="zh-CN" b="1"/>
              <a:t>AI</a:t>
            </a:r>
            <a:r>
              <a:rPr lang="zh-CN" altLang="en-US" b="1"/>
              <a:t>服务器电子布用量为普通服务器的3–5倍，直接拉动高端产品需求年增‌60%以上</a:t>
            </a:r>
            <a:endParaRPr lang="zh-CN" altLang="en-US" b="1"/>
          </a:p>
        </p:txBody>
      </p:sp>
      <p:sp>
        <p:nvSpPr>
          <p:cNvPr id="8" name="圆角矩形 7"/>
          <p:cNvSpPr/>
          <p:nvPr/>
        </p:nvSpPr>
        <p:spPr>
          <a:xfrm>
            <a:off x="1067435" y="4314825"/>
            <a:ext cx="9819640" cy="1480185"/>
          </a:xfrm>
          <a:prstGeom prst="roundRect">
            <a:avLst/>
          </a:prstGeom>
          <a:gradFill>
            <a:gsLst>
              <a:gs pos="50000">
                <a:schemeClr val="accent4"/>
              </a:gs>
              <a:gs pos="0">
                <a:schemeClr val="accent4">
                  <a:lumMod val="25000"/>
                  <a:lumOff val="7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1"/>
          </a:gra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b="1"/>
              <a:t>电子特气/氦气：供给端，卡塔尔装置遇袭导致全球30%以上的氦气产能停产（且装置壁垒较高，复产需要起码3-5年，非纯短期扰动），俄罗斯4月起实施氦气出口许可制，全球约10%的产能供应受限至2027年年底；需求端，高纯氦气</a:t>
            </a:r>
            <a:r>
              <a:rPr lang="en-US" altLang="zh-CN" b="1"/>
              <a:t>EUV</a:t>
            </a:r>
            <a:r>
              <a:rPr lang="zh-CN" altLang="en-US" b="1"/>
              <a:t>光刻机超导磁体冷却‌唯一介质，在先进制程的高端芯片制造中不可或缺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836670" y="5994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资金向更上游的细分材料端延伸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50300" y="2515870"/>
            <a:ext cx="3230880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主力净买额红肥绿瘦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b="1">
                <a:solidFill>
                  <a:srgbClr val="FF0000"/>
                </a:solidFill>
              </a:rPr>
              <a:t>熊线走平洗盘震荡</a:t>
            </a:r>
            <a:endParaRPr lang="zh-CN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等待熊线再次上移的回档金叉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870" y="1228090"/>
            <a:ext cx="7270115" cy="5009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04400" y="4598670"/>
            <a:ext cx="14509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45" y="4598670"/>
            <a:ext cx="1722120" cy="16617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038225"/>
            <a:ext cx="6438265" cy="5397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25" y="1038225"/>
            <a:ext cx="4076065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725" y="2667635"/>
            <a:ext cx="4076065" cy="17043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2284</Words>
  <Application>WPS 演示</Application>
  <PresentationFormat>宽屏</PresentationFormat>
  <Paragraphs>155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KSOF618801C0</vt:lpstr>
      <vt:lpstr>ksdb</vt:lpstr>
      <vt:lpstr>Calibri</vt:lpstr>
      <vt:lpstr>KSOFDDF4E7ED</vt:lpstr>
      <vt:lpstr>KSOFD723FC5D</vt:lpstr>
      <vt:lpstr>KSOF954951BB</vt:lpstr>
      <vt:lpstr>KSOF28C8607A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396</cp:revision>
  <dcterms:created xsi:type="dcterms:W3CDTF">2019-06-19T02:08:00Z</dcterms:created>
  <dcterms:modified xsi:type="dcterms:W3CDTF">2026-05-18T06:36:06Z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A8C0EF055BEB45689C4EA10998F2A069_13</vt:lpwstr>
  </property>
</Properties>
</file>