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956" r:id="rId8"/>
    <p:sldId id="950" r:id="rId9"/>
    <p:sldId id="932" r:id="rId10"/>
    <p:sldId id="933" r:id="rId11"/>
    <p:sldId id="942" r:id="rId12"/>
    <p:sldId id="944" r:id="rId13"/>
    <p:sldId id="960" r:id="rId14"/>
    <p:sldId id="961" r:id="rId15"/>
    <p:sldId id="954" r:id="rId16"/>
    <p:sldId id="955" r:id="rId17"/>
    <p:sldId id="941" r:id="rId18"/>
    <p:sldId id="812" r:id="rId19"/>
    <p:sldId id="959" r:id="rId20"/>
    <p:sldId id="263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15E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89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4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7.xml"/><Relationship Id="rId3" Type="http://schemas.openxmlformats.org/officeDocument/2006/relationships/image" Target="../media/image17.png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0.xml"/><Relationship Id="rId3" Type="http://schemas.openxmlformats.org/officeDocument/2006/relationships/image" Target="../media/image18.png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3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6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78.xml"/><Relationship Id="rId2" Type="http://schemas.openxmlformats.org/officeDocument/2006/relationships/image" Target="../media/image23.png"/><Relationship Id="rId1" Type="http://schemas.openxmlformats.org/officeDocument/2006/relationships/tags" Target="../tags/tag77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0.xml"/><Relationship Id="rId2" Type="http://schemas.openxmlformats.org/officeDocument/2006/relationships/image" Target="../media/image24.png"/><Relationship Id="rId1" Type="http://schemas.openxmlformats.org/officeDocument/2006/relationships/tags" Target="../tags/tag79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tags" Target="../tags/tag81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8.xml"/><Relationship Id="rId5" Type="http://schemas.openxmlformats.org/officeDocument/2006/relationships/image" Target="../media/image2.png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5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5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6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58.xml"/><Relationship Id="rId2" Type="http://schemas.openxmlformats.org/officeDocument/2006/relationships/image" Target="../media/image13.png"/><Relationship Id="rId1" Type="http://schemas.openxmlformats.org/officeDocument/2006/relationships/tags" Target="../tags/tag57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61.xml"/><Relationship Id="rId3" Type="http://schemas.openxmlformats.org/officeDocument/2006/relationships/image" Target="../media/image14.png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图形选择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70" y="907415"/>
            <a:ext cx="5461635" cy="4727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60" y="907415"/>
            <a:ext cx="5445125" cy="4727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637540" y="5736590"/>
            <a:ext cx="56718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低开反包：</a:t>
            </a:r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实体大阳线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+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资金翻绿的倒锤头线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+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低开到支撑位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93205" y="5638800"/>
            <a:ext cx="51612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强阳低吸：</a:t>
            </a:r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辅助线附近启动的首根实体中大阳线</a:t>
            </a:r>
            <a:r>
              <a:rPr lang="zh-CN" altLang="en-US"/>
              <a:t>，隔日竞价低开至大阳线实体一半的支撑位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实战解析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5465" y="90360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低开反包模式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60" y="1427480"/>
            <a:ext cx="11129645" cy="49009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实战解析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75" y="1271905"/>
            <a:ext cx="10814685" cy="50126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688975" y="90360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强阳低吸模式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日内走出反包后的应对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165" y="950595"/>
            <a:ext cx="3876040" cy="54857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205" y="949325"/>
            <a:ext cx="4177030" cy="54857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日内没能反包的应对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445" y="838200"/>
            <a:ext cx="3722370" cy="53346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5905" y="837565"/>
            <a:ext cx="3432175" cy="53352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1005205"/>
            <a:ext cx="9603105" cy="54019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175" y="869315"/>
            <a:ext cx="10128250" cy="56965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275" y="2834005"/>
            <a:ext cx="3856990" cy="3514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275" y="848995"/>
            <a:ext cx="3856990" cy="19850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2" name="表格 1"/>
          <p:cNvGraphicFramePr/>
          <p:nvPr>
            <p:custDataLst>
              <p:tags r:id="rId4"/>
            </p:custDataLst>
          </p:nvPr>
        </p:nvGraphicFramePr>
        <p:xfrm>
          <a:off x="2206625" y="787400"/>
          <a:ext cx="4872355" cy="5695950"/>
        </p:xfrm>
        <a:graphic>
          <a:graphicData uri="http://schemas.openxmlformats.org/drawingml/2006/table">
            <a:tbl>
              <a:tblPr/>
              <a:tblGrid>
                <a:gridCol w="476885"/>
                <a:gridCol w="476250"/>
                <a:gridCol w="476885"/>
                <a:gridCol w="2177415"/>
                <a:gridCol w="1264920"/>
              </a:tblGrid>
              <a:tr h="448945">
                <a:tc gridSpan="5"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4-5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月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《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明日前瞻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》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市场表现（截止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月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22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日共提及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24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只个股）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00685">
                <a:tc gridSpan="5"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发布后短期出现日内冲高超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8%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的异动个股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21005"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7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发布时间</a:t>
                      </a:r>
                      <a:endParaRPr lang="zh-CN" altLang="en-US" sz="7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上市公司</a:t>
                      </a:r>
                      <a:endParaRPr lang="zh-CN" altLang="en-US" sz="7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短线上涨异动</a:t>
                      </a:r>
                      <a:endParaRPr lang="zh-CN" altLang="en-US" sz="7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日内最大低吸涨幅</a:t>
                      </a:r>
                      <a:br>
                        <a:rPr lang="zh-CN" altLang="en-US" sz="7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（发布后首日的最低价，到发布后第</a:t>
                      </a:r>
                      <a:r>
                        <a:rPr lang="en-US" altLang="zh-CN" sz="7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2-5</a:t>
                      </a:r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天内最高价的涨幅）</a:t>
                      </a:r>
                      <a:endParaRPr lang="zh-CN" altLang="en-US" sz="7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876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5.20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安纳达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5.21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32.50%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812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5.19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飞力达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5.22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盘中冲高超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9.75%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812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5.18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博云新材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5.20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23.02%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876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5.15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凤凰航运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5.19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12.13%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939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5.12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万向钱潮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5.16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8.94%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8384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5.11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中超控股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5.12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5.16-5.19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5.22-5.23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二连板涨停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21.22%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876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5.08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恒天海龙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5.19-5.20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二连板涨停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14.67%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876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5.08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渝三峡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5.14-5.16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三连板涨停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45.60%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939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5.06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华胜天成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5.14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回档涨停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10.93%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812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5.06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金达威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5.15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回档涨停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5.36%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876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4.30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海森药业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5.22-5.23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二联涨停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5.34%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876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4.30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渝三峡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5.06-5.07 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二连涨停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26.24%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429895">
                <a:tc gridSpan="5"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发布后周内出现</a:t>
                      </a:r>
                      <a:b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日内跌幅超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的部分个股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83845"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短线调整异动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日跌幅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</a:tr>
              <a:tr h="26670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4.22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宇信科技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4.24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跌超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588E3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-4.41%</a:t>
                      </a:r>
                      <a:endParaRPr lang="en-US" altLang="zh-CN" sz="900" b="1" i="0">
                        <a:solidFill>
                          <a:srgbClr val="588E3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26860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4.09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湘佳股份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4.11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跌超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588E3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-8.25%</a:t>
                      </a:r>
                      <a:endParaRPr lang="en-US" altLang="zh-CN" sz="900" b="1" i="0">
                        <a:solidFill>
                          <a:srgbClr val="588E3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266700">
                <a:tc gridSpan="5">
                  <a:txBody>
                    <a:bodyPr/>
                    <a:p>
                      <a:pPr algn="l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以上为特定条件、特定时间区间下的部分案例展示，不代表普遍现象，个股历史涨幅不预示其未来表现，过往收益亦不代表未来收益承诺。市场有风险，投资需谨慎！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28270" y="1976120"/>
            <a:ext cx="1892300" cy="7124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altLang="en-US" sz="1400"/>
              <a:t>发布后</a:t>
            </a:r>
            <a:r>
              <a:rPr lang="en-US" altLang="zh-CN" sz="1400"/>
              <a:t>3</a:t>
            </a:r>
            <a:r>
              <a:rPr lang="zh-CN" altLang="en-US" sz="1400"/>
              <a:t>日内涨停或冲高超</a:t>
            </a:r>
            <a:r>
              <a:rPr lang="en-US" altLang="zh-CN" sz="1400"/>
              <a:t>9%</a:t>
            </a:r>
            <a:endParaRPr lang="en-US" altLang="zh-CN" sz="1400"/>
          </a:p>
          <a:p>
            <a:pPr algn="ctr"/>
            <a:r>
              <a:rPr lang="en-US" altLang="zh-CN" sz="1400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sz="1400" b="1">
                <a:solidFill>
                  <a:srgbClr val="FF0000"/>
                </a:solidFill>
                <a:highlight>
                  <a:srgbClr val="FFFF00"/>
                </a:highlight>
              </a:rPr>
              <a:t>只</a:t>
            </a:r>
            <a:endParaRPr lang="zh-CN" altLang="en-US" sz="1400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l"/>
            <a:endParaRPr lang="zh-CN" altLang="en-US" sz="1400"/>
          </a:p>
          <a:p>
            <a:pPr algn="l"/>
            <a:r>
              <a:rPr lang="zh-CN" altLang="en-US" sz="1400"/>
              <a:t>发布后首次回档出现涨停或超</a:t>
            </a:r>
            <a:r>
              <a:rPr lang="en-US" altLang="zh-CN" sz="1400"/>
              <a:t>9%</a:t>
            </a:r>
            <a:r>
              <a:rPr lang="zh-CN" altLang="en-US" sz="1400"/>
              <a:t>的冲高</a:t>
            </a:r>
            <a:endParaRPr lang="zh-CN" altLang="en-US" sz="1400"/>
          </a:p>
          <a:p>
            <a:pPr algn="ctr"/>
            <a:r>
              <a:rPr lang="en-US" altLang="zh-CN" sz="1400" b="1">
                <a:solidFill>
                  <a:srgbClr val="FF0000"/>
                </a:solidFill>
                <a:highlight>
                  <a:srgbClr val="FFFF00"/>
                </a:highlight>
              </a:rPr>
              <a:t>7</a:t>
            </a:r>
            <a:r>
              <a:rPr lang="zh-CN" altLang="en-US" sz="1400" b="1">
                <a:solidFill>
                  <a:srgbClr val="FF0000"/>
                </a:solidFill>
                <a:highlight>
                  <a:srgbClr val="FFFF00"/>
                </a:highlight>
              </a:rPr>
              <a:t>只</a:t>
            </a:r>
            <a:endParaRPr lang="zh-CN" altLang="en-US" sz="1400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endParaRPr lang="en-US" altLang="zh-CN" sz="1400"/>
          </a:p>
          <a:p>
            <a:pPr algn="ctr"/>
            <a:r>
              <a:rPr lang="zh-CN" altLang="en-US" sz="1400"/>
              <a:t>发布后最大涨幅大于</a:t>
            </a:r>
            <a:r>
              <a:rPr lang="en-US" altLang="zh-CN" sz="1400"/>
              <a:t>30%</a:t>
            </a:r>
            <a:endParaRPr lang="en-US" altLang="zh-CN" sz="1400"/>
          </a:p>
          <a:p>
            <a:pPr algn="ctr"/>
            <a:r>
              <a:rPr lang="en-US" altLang="zh-CN" sz="1400" b="1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r>
              <a:rPr lang="zh-CN" altLang="en-US" sz="1400" b="1">
                <a:solidFill>
                  <a:srgbClr val="FF0000"/>
                </a:solidFill>
                <a:highlight>
                  <a:srgbClr val="FFFF00"/>
                </a:highlight>
              </a:rPr>
              <a:t>只</a:t>
            </a:r>
            <a:endParaRPr lang="en-US" altLang="zh-CN" sz="1400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l"/>
            <a:endParaRPr lang="en-US" altLang="zh-CN" sz="1400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92545" y="390334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5145" y="4786630"/>
            <a:ext cx="6237713" cy="1546225"/>
            <a:chOff x="4791" y="7208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208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15505" y="3342005"/>
            <a:ext cx="459295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平均股价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顶背离死叉，有形成周线金叉调整的风险，注意收缩仓位，耐心等待风险出清。小仓位留意短线情绪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4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连阴震荡后的修复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  <a:p>
            <a:r>
              <a:rPr lang="zh-CN" altLang="en-US"/>
              <a:t>仓位控制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成仓</a:t>
            </a:r>
            <a:r>
              <a:rPr lang="zh-CN" altLang="en-US"/>
              <a:t>以内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板块：</a:t>
            </a:r>
            <a:endParaRPr lang="zh-CN" altLang="en-US"/>
          </a:p>
          <a:p>
            <a:r>
              <a:rPr lang="zh-CN" altLang="en-US"/>
              <a:t>①算力、机器人（平均股价如果回补</a:t>
            </a:r>
            <a:r>
              <a:rPr lang="en-US" altLang="zh-CN"/>
              <a:t>5</a:t>
            </a:r>
            <a:r>
              <a:rPr lang="zh-CN" altLang="en-US"/>
              <a:t>月</a:t>
            </a:r>
            <a:r>
              <a:rPr lang="en-US" altLang="zh-CN"/>
              <a:t>6</a:t>
            </a:r>
            <a:r>
              <a:rPr lang="zh-CN" altLang="en-US"/>
              <a:t>日高开缺口，可以留意超跌反弹博弈）</a:t>
            </a:r>
            <a:endParaRPr lang="zh-CN" altLang="en-US"/>
          </a:p>
          <a:p>
            <a:r>
              <a:rPr lang="zh-CN" altLang="en-US"/>
              <a:t>②缩量抱团（化工、纺织、航运）</a:t>
            </a:r>
            <a:endParaRPr lang="zh-CN" altLang="en-US"/>
          </a:p>
          <a:p>
            <a:r>
              <a:rPr lang="zh-CN" altLang="en-US"/>
              <a:t>③避险（银行、医药、电力）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903605"/>
            <a:ext cx="3333750" cy="38296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575" y="903605"/>
            <a:ext cx="3263900" cy="38296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600" y="4733290"/>
            <a:ext cx="6365875" cy="15538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5505" y="1059815"/>
            <a:ext cx="3820795" cy="18472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49375" y="6040755"/>
            <a:ext cx="5679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5</a:t>
            </a:r>
            <a:r>
              <a:rPr lang="zh-CN" altLang="en-US" sz="1400"/>
              <a:t>日主力净买前五：</a:t>
            </a:r>
            <a:endParaRPr lang="zh-CN" altLang="en-US" sz="1400"/>
          </a:p>
          <a:p>
            <a:r>
              <a:rPr lang="zh-CN" altLang="en-US" sz="1400" b="1">
                <a:solidFill>
                  <a:srgbClr val="FF0000"/>
                </a:solidFill>
                <a:highlight>
                  <a:srgbClr val="FFFF00"/>
                </a:highlight>
              </a:rPr>
              <a:t>汽车整车、西药制药、电气设备、传媒娱乐、电力行业</a:t>
            </a:r>
            <a:endParaRPr lang="zh-CN" altLang="en-US" sz="1400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热点方向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28875" y="3732530"/>
            <a:ext cx="40640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</a:rPr>
              <a:t>天</a:t>
            </a:r>
            <a:r>
              <a:rPr lang="en-US" altLang="zh-CN" sz="1600" b="1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</a:rPr>
              <a:t>次</a:t>
            </a:r>
            <a:r>
              <a:rPr lang="zh-CN" altLang="en-US" sz="1600"/>
              <a:t>或</a:t>
            </a:r>
            <a:r>
              <a:rPr lang="en-US" altLang="zh-CN" sz="1600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</a:rPr>
              <a:t>天</a:t>
            </a:r>
            <a:r>
              <a:rPr lang="en-US" altLang="zh-CN" sz="1600" b="1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</a:rPr>
              <a:t>次</a:t>
            </a:r>
            <a:r>
              <a:rPr lang="zh-CN" altLang="en-US" sz="1600"/>
              <a:t>进入</a:t>
            </a:r>
            <a:r>
              <a:rPr lang="zh-CN" altLang="en-US" sz="1600">
                <a:sym typeface="+mn-ea"/>
              </a:rPr>
              <a:t>涨停棱镜梯队</a:t>
            </a:r>
            <a:endParaRPr lang="zh-CN" altLang="en-US" sz="1600"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375" y="947420"/>
            <a:ext cx="5143500" cy="27698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9375" y="4038600"/>
            <a:ext cx="5143500" cy="19545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3065" y="956310"/>
            <a:ext cx="4555490" cy="55130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296799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竞价狙击战法应用</a:t>
            </a:r>
            <a:endParaRPr lang="zh-CN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大市低吸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/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涨停回马枪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1" name="文本框 10"/>
          <p:cNvSpPr txBox="1"/>
          <p:nvPr/>
        </p:nvSpPr>
        <p:spPr>
          <a:xfrm>
            <a:off x="8383270" y="2101215"/>
            <a:ext cx="374967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情绪交易模型（短周期）：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捕捉人气股竞价低吸的超短机会</a:t>
            </a:r>
            <a:endParaRPr lang="zh-CN" altLang="en-US"/>
          </a:p>
          <a:p>
            <a:r>
              <a:rPr lang="zh-CN" altLang="en-US"/>
              <a:t>一般隔日完成止盈</a:t>
            </a:r>
            <a:r>
              <a:rPr lang="en-US" altLang="zh-CN"/>
              <a:t>/</a:t>
            </a:r>
            <a:r>
              <a:rPr lang="zh-CN" altLang="en-US"/>
              <a:t>止损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</a:rPr>
              <a:t>适用市场环境：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平均股价处在辅助线上方（平均股价在辅助线下方时仓位减半）；非牛线下移阶段；非死叉初期阶段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" y="1133475"/>
            <a:ext cx="8140065" cy="50088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圆角矩形 31"/>
          <p:cNvSpPr/>
          <p:nvPr/>
        </p:nvSpPr>
        <p:spPr>
          <a:xfrm>
            <a:off x="8698230" y="5945505"/>
            <a:ext cx="3154045" cy="6216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选股条件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028700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70" y="1641475"/>
            <a:ext cx="8373110" cy="43668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7" name="组合 6"/>
          <p:cNvGrpSpPr/>
          <p:nvPr/>
        </p:nvGrpSpPr>
        <p:grpSpPr>
          <a:xfrm>
            <a:off x="8685530" y="867410"/>
            <a:ext cx="3166745" cy="3061970"/>
            <a:chOff x="13678" y="1256"/>
            <a:chExt cx="4987" cy="4822"/>
          </a:xfrm>
        </p:grpSpPr>
        <p:sp>
          <p:nvSpPr>
            <p:cNvPr id="6" name="圆角矩形 5"/>
            <p:cNvSpPr/>
            <p:nvPr/>
          </p:nvSpPr>
          <p:spPr>
            <a:xfrm>
              <a:off x="13698" y="1256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3678" y="5256"/>
              <a:ext cx="470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1.</a:t>
              </a:r>
              <a:r>
                <a:rPr lang="zh-CN" altLang="en-US" sz="1400" b="1">
                  <a:solidFill>
                    <a:schemeClr val="bg1"/>
                  </a:solidFill>
                </a:rPr>
                <a:t>上升通道（开盘价在辅助线上方，辅助线黄线高于红线）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698230" y="1574800"/>
            <a:ext cx="3154045" cy="647700"/>
            <a:chOff x="13678" y="1893"/>
            <a:chExt cx="4967" cy="1020"/>
          </a:xfrm>
        </p:grpSpPr>
        <p:sp>
          <p:nvSpPr>
            <p:cNvPr id="9" name="圆角矩形 8"/>
            <p:cNvSpPr/>
            <p:nvPr/>
          </p:nvSpPr>
          <p:spPr>
            <a:xfrm>
              <a:off x="13678" y="1893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3762" y="2162"/>
              <a:ext cx="4702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2.</a:t>
              </a:r>
              <a:r>
                <a:rPr lang="zh-CN" altLang="en-US" sz="1400" b="1">
                  <a:solidFill>
                    <a:schemeClr val="bg1"/>
                  </a:solidFill>
                </a:rPr>
                <a:t>回避上涨时连续一字上去的回档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685530" y="2286635"/>
            <a:ext cx="3154045" cy="647700"/>
            <a:chOff x="13678" y="1893"/>
            <a:chExt cx="4967" cy="1020"/>
          </a:xfrm>
        </p:grpSpPr>
        <p:sp>
          <p:nvSpPr>
            <p:cNvPr id="12" name="圆角矩形 11"/>
            <p:cNvSpPr/>
            <p:nvPr/>
          </p:nvSpPr>
          <p:spPr>
            <a:xfrm>
              <a:off x="13678" y="1893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3762" y="2161"/>
              <a:ext cx="4702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3.</a:t>
              </a:r>
              <a:r>
                <a:rPr lang="zh-CN" altLang="en-US" sz="1400" b="1">
                  <a:solidFill>
                    <a:schemeClr val="bg1"/>
                  </a:solidFill>
                </a:rPr>
                <a:t>回避</a:t>
              </a:r>
              <a:r>
                <a:rPr lang="en-US" altLang="zh-CN" sz="1400" b="1">
                  <a:solidFill>
                    <a:schemeClr val="bg1"/>
                  </a:solidFill>
                </a:rPr>
                <a:t>吊颈线隔日</a:t>
              </a:r>
              <a:r>
                <a:rPr lang="zh-CN" altLang="en-US" sz="1400" b="1">
                  <a:solidFill>
                    <a:schemeClr val="bg1"/>
                  </a:solidFill>
                </a:rPr>
                <a:t>低吸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698230" y="2998470"/>
            <a:ext cx="3154045" cy="621665"/>
            <a:chOff x="13498" y="5056"/>
            <a:chExt cx="4967" cy="1020"/>
          </a:xfrm>
        </p:grpSpPr>
        <p:sp>
          <p:nvSpPr>
            <p:cNvPr id="16" name="圆角矩形 15"/>
            <p:cNvSpPr/>
            <p:nvPr/>
          </p:nvSpPr>
          <p:spPr>
            <a:xfrm>
              <a:off x="13498" y="5056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3582" y="5298"/>
              <a:ext cx="4702" cy="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4. </a:t>
              </a:r>
              <a:r>
                <a:rPr lang="zh-CN" altLang="en-US" sz="1400" b="1">
                  <a:solidFill>
                    <a:schemeClr val="bg1"/>
                  </a:solidFill>
                </a:rPr>
                <a:t>回避3连板以上个股的隔日低吸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738870" y="867410"/>
            <a:ext cx="298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bg1"/>
                </a:solidFill>
              </a:rPr>
              <a:t>1.</a:t>
            </a:r>
            <a:r>
              <a:rPr lang="zh-CN" altLang="en-US" sz="1400" b="1">
                <a:solidFill>
                  <a:schemeClr val="bg1"/>
                </a:solidFill>
              </a:rPr>
              <a:t>回避开盘价在辅助线下方的个股</a:t>
            </a:r>
            <a:r>
              <a:rPr lang="zh-CN" altLang="en-US" sz="1400" b="1">
                <a:solidFill>
                  <a:schemeClr val="bg1"/>
                </a:solidFill>
              </a:rPr>
              <a:t>，剔除ST个股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698230" y="3710305"/>
            <a:ext cx="3154045" cy="621665"/>
            <a:chOff x="13498" y="5056"/>
            <a:chExt cx="4967" cy="1020"/>
          </a:xfrm>
        </p:grpSpPr>
        <p:sp>
          <p:nvSpPr>
            <p:cNvPr id="21" name="圆角矩形 20"/>
            <p:cNvSpPr/>
            <p:nvPr/>
          </p:nvSpPr>
          <p:spPr>
            <a:xfrm>
              <a:off x="13498" y="5056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3582" y="5298"/>
              <a:ext cx="4702" cy="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5. </a:t>
              </a:r>
              <a:r>
                <a:rPr lang="zh-CN" altLang="en-US" sz="1400" b="1">
                  <a:solidFill>
                    <a:schemeClr val="bg1"/>
                  </a:solidFill>
                </a:rPr>
                <a:t>回避回档出现过一字跌停个股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sp>
        <p:nvSpPr>
          <p:cNvPr id="23" name="圆角矩形 22"/>
          <p:cNvSpPr/>
          <p:nvPr/>
        </p:nvSpPr>
        <p:spPr>
          <a:xfrm>
            <a:off x="8698230" y="4494530"/>
            <a:ext cx="3154045" cy="6216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8751570" y="4522008"/>
            <a:ext cx="298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bg1"/>
                </a:solidFill>
              </a:rPr>
              <a:t>6. </a:t>
            </a:r>
            <a:r>
              <a:rPr lang="zh-CN" altLang="en-US" sz="1400" b="1">
                <a:solidFill>
                  <a:schemeClr val="bg1"/>
                </a:solidFill>
              </a:rPr>
              <a:t>回避跌停板隔日（创业板跌10个点的大阴线等同于跌停板）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8698230" y="5251450"/>
            <a:ext cx="3154045" cy="6216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8751570" y="5278928"/>
            <a:ext cx="298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bg1"/>
                </a:solidFill>
              </a:rPr>
              <a:t>7. </a:t>
            </a:r>
            <a:r>
              <a:rPr lang="zh-CN" altLang="en-US" sz="1400" b="1">
                <a:solidFill>
                  <a:schemeClr val="bg1"/>
                </a:solidFill>
              </a:rPr>
              <a:t>回避实体跌幅大于10%的阴线隔日的低吸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738870" y="6008543"/>
            <a:ext cx="298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bg1"/>
                </a:solidFill>
              </a:rPr>
              <a:t>8. </a:t>
            </a:r>
            <a:r>
              <a:rPr lang="zh-CN" altLang="en-US" sz="1400" b="1">
                <a:solidFill>
                  <a:schemeClr val="bg1"/>
                </a:solidFill>
              </a:rPr>
              <a:t>开盘的智能乖离率，低于平均股价智能乖离率+15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9630" y="11468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排除八大高风险图形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TABLE_ENDDRAG_ORIGIN_RECT" val="383*443"/>
  <p:tag name="TABLE_ENDDRAG_RECT" val="74*66*383*443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9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2964</Words>
  <Application>WPS 演示</Application>
  <PresentationFormat>宽屏</PresentationFormat>
  <Paragraphs>363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289</cp:revision>
  <dcterms:created xsi:type="dcterms:W3CDTF">2019-06-19T02:08:00Z</dcterms:created>
  <dcterms:modified xsi:type="dcterms:W3CDTF">2025-05-23T06:53:07Z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2052-12.1.0.21171</vt:lpwstr>
  </property>
  <property fmtid="{D5CDD505-2E9C-101B-9397-08002B2CF9AE}" pid="3" name="ICV">
    <vt:lpwstr>2E3D7B6D0BBE4F7CB83B34E1CF03EBBB_13</vt:lpwstr>
  </property>
</Properties>
</file>