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400" r:id="rId3"/>
    <p:sldId id="257" r:id="rId4"/>
    <p:sldId id="838" r:id="rId5"/>
    <p:sldId id="887" r:id="rId6"/>
    <p:sldId id="1025" r:id="rId8"/>
    <p:sldId id="1035" r:id="rId9"/>
    <p:sldId id="1069" r:id="rId10"/>
    <p:sldId id="1071" r:id="rId11"/>
    <p:sldId id="1070" r:id="rId12"/>
    <p:sldId id="1066" r:id="rId13"/>
    <p:sldId id="1052" r:id="rId14"/>
    <p:sldId id="1041" r:id="rId15"/>
    <p:sldId id="1042" r:id="rId16"/>
    <p:sldId id="1046" r:id="rId17"/>
    <p:sldId id="1043" r:id="rId18"/>
    <p:sldId id="1044" r:id="rId19"/>
    <p:sldId id="1045" r:id="rId20"/>
    <p:sldId id="1047" r:id="rId21"/>
    <p:sldId id="263" r:id="rId22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6" userDrawn="1">
          <p15:clr>
            <a:srgbClr val="A4A3A4"/>
          </p15:clr>
        </p15:guide>
        <p15:guide id="2" pos="380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2" name="作者" initials="A" lastIdx="0" clrIdx="1"/>
  <p:cmAuthor id="3" name="PP" initials="P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615E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306"/>
        <p:guide pos="380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99.xml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4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7.xml"/><Relationship Id="rId8" Type="http://schemas.openxmlformats.org/officeDocument/2006/relationships/slideLayout" Target="../slideLayouts/slideLayout3.xml"/><Relationship Id="rId7" Type="http://schemas.openxmlformats.org/officeDocument/2006/relationships/tags" Target="../tags/tag7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tags" Target="../tags/tag71.xml"/><Relationship Id="rId3" Type="http://schemas.openxmlformats.org/officeDocument/2006/relationships/image" Target="../media/image16.png"/><Relationship Id="rId2" Type="http://schemas.openxmlformats.org/officeDocument/2006/relationships/tags" Target="../tags/tag70.xml"/><Relationship Id="rId1" Type="http://schemas.openxmlformats.org/officeDocument/2006/relationships/tags" Target="../tags/tag69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5.xml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tags" Target="../tags/tag74.xml"/><Relationship Id="rId1" Type="http://schemas.openxmlformats.org/officeDocument/2006/relationships/tags" Target="../tags/tag7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76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9.xml"/><Relationship Id="rId4" Type="http://schemas.openxmlformats.org/officeDocument/2006/relationships/tags" Target="../tags/tag78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tags" Target="../tags/tag77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82.xml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tags" Target="../tags/tag81.xml"/><Relationship Id="rId1" Type="http://schemas.openxmlformats.org/officeDocument/2006/relationships/tags" Target="../tags/tag80.xml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85.xml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tags" Target="../tags/tag84.xml"/><Relationship Id="rId1" Type="http://schemas.openxmlformats.org/officeDocument/2006/relationships/tags" Target="../tags/tag83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8.xml"/><Relationship Id="rId3" Type="http://schemas.openxmlformats.org/officeDocument/2006/relationships/image" Target="../media/image27.png"/><Relationship Id="rId2" Type="http://schemas.openxmlformats.org/officeDocument/2006/relationships/tags" Target="../tags/tag87.xml"/><Relationship Id="rId1" Type="http://schemas.openxmlformats.org/officeDocument/2006/relationships/tags" Target="../tags/tag86.xm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91.xml"/><Relationship Id="rId3" Type="http://schemas.openxmlformats.org/officeDocument/2006/relationships/image" Target="../media/image28.png"/><Relationship Id="rId2" Type="http://schemas.openxmlformats.org/officeDocument/2006/relationships/tags" Target="../tags/tag90.xml"/><Relationship Id="rId1" Type="http://schemas.openxmlformats.org/officeDocument/2006/relationships/tags" Target="../tags/tag89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93.xml"/><Relationship Id="rId2" Type="http://schemas.openxmlformats.org/officeDocument/2006/relationships/image" Target="../media/image29.png"/><Relationship Id="rId1" Type="http://schemas.openxmlformats.org/officeDocument/2006/relationships/tags" Target="../tags/tag92.xml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98.xml"/><Relationship Id="rId5" Type="http://schemas.openxmlformats.org/officeDocument/2006/relationships/image" Target="../media/image2.png"/><Relationship Id="rId4" Type="http://schemas.openxmlformats.org/officeDocument/2006/relationships/tags" Target="../tags/tag97.xml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7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53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3.xml"/><Relationship Id="rId7" Type="http://schemas.openxmlformats.org/officeDocument/2006/relationships/tags" Target="../tags/tag5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6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65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68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335"/>
            <a:ext cx="12200890" cy="68446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676765" y="4544060"/>
            <a:ext cx="178689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/>
              <a:t>（以上为特定条件、特定时间区间下的部分案例展示，以及公司用户部分较好的反馈展示，不代表普遍现象，个股历史涨幅不预示其未来表现，过往收益亦不代表未来收益承诺。市场有风险，投资需谨慎！）</a:t>
            </a:r>
            <a:endParaRPr lang="zh-CN" altLang="en-US" sz="100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3645" y="4373880"/>
            <a:ext cx="1722120" cy="16617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2259965" y="7366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个股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rcRect r="36229"/>
          <a:stretch>
            <a:fillRect/>
          </a:stretch>
        </p:blipFill>
        <p:spPr>
          <a:xfrm>
            <a:off x="7107555" y="1580515"/>
            <a:ext cx="4661535" cy="21907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0420" y="1014730"/>
            <a:ext cx="5990590" cy="536448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7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41921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竞价低吸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7615" y="1653540"/>
            <a:ext cx="6619875" cy="34575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910" y="1986915"/>
            <a:ext cx="4057650" cy="3124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文本框 2"/>
          <p:cNvSpPr txBox="1"/>
          <p:nvPr/>
        </p:nvSpPr>
        <p:spPr>
          <a:xfrm>
            <a:off x="3666490" y="5442585"/>
            <a:ext cx="48590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情绪冰点（涨停家数</a:t>
            </a:r>
            <a:r>
              <a:rPr lang="zh-CN" altLang="en-US" b="1">
                <a:solidFill>
                  <a:srgbClr val="FF0000"/>
                </a:solidFill>
              </a:rPr>
              <a:t>连续两个交易日下降</a:t>
            </a:r>
            <a:r>
              <a:rPr lang="zh-CN" altLang="en-US"/>
              <a:t>且来到近期低点附近），次日竞价博弈低吸机会</a:t>
            </a:r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竞价战法</a:t>
            </a:r>
            <a:r>
              <a:rPr lang="en-US" alt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-</a:t>
            </a:r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缩量龙低吸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990" y="2016760"/>
            <a:ext cx="4493895" cy="44850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430" y="2016760"/>
            <a:ext cx="4813935" cy="44850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2132965" y="903605"/>
            <a:ext cx="897636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核心逻辑：</a:t>
            </a:r>
            <a:r>
              <a:rPr lang="zh-CN" altLang="en-US"/>
              <a:t>上一个交易日放量分歧涨停，随后缩量弱转强（高开秒板或</a:t>
            </a:r>
            <a:r>
              <a:rPr lang="en-US" altLang="zh-CN"/>
              <a:t>T</a:t>
            </a:r>
            <a:r>
              <a:rPr lang="zh-CN" altLang="en-US"/>
              <a:t>字板），让场外资金形成</a:t>
            </a:r>
            <a:r>
              <a:rPr lang="en-US" altLang="zh-CN"/>
              <a:t>“</a:t>
            </a:r>
            <a:r>
              <a:rPr lang="zh-CN" altLang="en-US"/>
              <a:t>想买买不到</a:t>
            </a:r>
            <a:r>
              <a:rPr lang="en-US" altLang="zh-CN"/>
              <a:t>”</a:t>
            </a:r>
            <a:r>
              <a:rPr lang="zh-CN" altLang="en-US"/>
              <a:t>的踏空焦虑。那么弱转强的</a:t>
            </a:r>
            <a:r>
              <a:rPr lang="zh-CN" altLang="en-US" b="1">
                <a:solidFill>
                  <a:srgbClr val="FF0000"/>
                </a:solidFill>
              </a:rPr>
              <a:t>缩量板</a:t>
            </a:r>
            <a:r>
              <a:rPr lang="en-US" altLang="zh-CN" b="1">
                <a:solidFill>
                  <a:srgbClr val="FF0000"/>
                </a:solidFill>
              </a:rPr>
              <a:t>/T</a:t>
            </a:r>
            <a:r>
              <a:rPr lang="zh-CN" altLang="en-US" b="1">
                <a:solidFill>
                  <a:srgbClr val="FF0000"/>
                </a:solidFill>
              </a:rPr>
              <a:t>字板（缩量板第二天可以低开，但</a:t>
            </a:r>
            <a:r>
              <a:rPr lang="en-US" altLang="zh-CN" b="1">
                <a:solidFill>
                  <a:srgbClr val="FF0000"/>
                </a:solidFill>
              </a:rPr>
              <a:t>T</a:t>
            </a:r>
            <a:r>
              <a:rPr lang="zh-CN" altLang="en-US" b="1">
                <a:solidFill>
                  <a:srgbClr val="FF0000"/>
                </a:solidFill>
              </a:rPr>
              <a:t>字板第二天一定要高开）</a:t>
            </a:r>
            <a:r>
              <a:rPr lang="zh-CN" altLang="en-US"/>
              <a:t>次日如果急跌下杀，就容易出现抄底性买盘</a:t>
            </a:r>
            <a:endParaRPr lang="zh-CN" altLang="en-US"/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战法逻辑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  <a:sym typeface="+mn-ea"/>
              </a:rPr>
              <a:t>选股条件</a:t>
            </a:r>
            <a:r>
              <a:rPr lang="en-US" altLang="zh-CN" sz="440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  <a:sym typeface="+mn-ea"/>
              </a:rPr>
              <a:t>-</a:t>
            </a:r>
            <a:r>
              <a:rPr lang="zh-CN" altLang="en-US" sz="440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  <a:sym typeface="+mn-ea"/>
              </a:rPr>
              <a:t>题材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602865" y="1111250"/>
            <a:ext cx="789368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核心前提：</a:t>
            </a:r>
            <a:r>
              <a:rPr lang="zh-CN"/>
              <a:t>具备足够的人气和辨识度（题材强度与稀缺性）</a:t>
            </a:r>
            <a:endParaRPr lang="zh-CN"/>
          </a:p>
          <a:p>
            <a:endParaRPr lang="zh-CN"/>
          </a:p>
          <a:p>
            <a:r>
              <a:rPr lang="zh-CN"/>
              <a:t>题材强度：近期起码爆发过一次涨停潮，板块流动资金连续翻红</a:t>
            </a:r>
            <a:endParaRPr lang="zh-CN"/>
          </a:p>
          <a:p>
            <a:r>
              <a:rPr lang="zh-CN"/>
              <a:t>稀缺性：</a:t>
            </a:r>
            <a:r>
              <a:rPr lang="zh-CN" b="1">
                <a:solidFill>
                  <a:srgbClr val="FF0000"/>
                </a:solidFill>
              </a:rPr>
              <a:t>同身位连板个股数量在</a:t>
            </a:r>
            <a:r>
              <a:rPr lang="en-US" altLang="zh-CN" b="1">
                <a:solidFill>
                  <a:srgbClr val="FF0000"/>
                </a:solidFill>
              </a:rPr>
              <a:t>5</a:t>
            </a:r>
            <a:r>
              <a:rPr lang="zh-CN" altLang="en-US" b="1">
                <a:solidFill>
                  <a:srgbClr val="FF0000"/>
                </a:solidFill>
              </a:rPr>
              <a:t>只以内</a:t>
            </a:r>
            <a:r>
              <a:rPr lang="en-US" altLang="zh-CN"/>
              <a:t> </a:t>
            </a:r>
            <a:r>
              <a:rPr lang="zh-CN" altLang="en-US"/>
              <a:t>（最好在</a:t>
            </a:r>
            <a:r>
              <a:rPr lang="en-US" altLang="zh-CN"/>
              <a:t>3</a:t>
            </a:r>
            <a:r>
              <a:rPr lang="zh-CN" altLang="en-US"/>
              <a:t>只以内）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665" y="2720975"/>
            <a:ext cx="4514850" cy="2895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3755" y="2814320"/>
            <a:ext cx="5205730" cy="258508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模式买点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59355" y="837565"/>
            <a:ext cx="83064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①板块前一天非高潮的光头阳线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l"/>
            <a:r>
              <a:rPr lang="zh-CN" altLang="en-US" b="1">
                <a:solidFill>
                  <a:srgbClr val="FF0000"/>
                </a:solidFill>
              </a:rPr>
              <a:t>②买点</a:t>
            </a:r>
            <a:r>
              <a:rPr lang="en-US" altLang="zh-CN" b="1">
                <a:solidFill>
                  <a:srgbClr val="FF0000"/>
                </a:solidFill>
              </a:rPr>
              <a:t>: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（标准）</a:t>
            </a:r>
            <a:r>
              <a:rPr lang="zh-CN"/>
              <a:t>小高开</a:t>
            </a:r>
            <a:r>
              <a:rPr lang="en-US" altLang="zh-CN"/>
              <a:t>2%</a:t>
            </a:r>
            <a:r>
              <a:rPr lang="zh-CN" altLang="en-US"/>
              <a:t>左右急跌下探缺口支撑</a:t>
            </a:r>
            <a:endParaRPr lang="zh-CN" altLang="en-US"/>
          </a:p>
          <a:p>
            <a:pPr algn="l"/>
            <a:r>
              <a:rPr lang="zh-CN" altLang="en-US"/>
              <a:t>③按开盘涨幅将支撑位上下移动（比如缩量板次日高开</a:t>
            </a:r>
            <a:r>
              <a:rPr lang="en-US" altLang="zh-CN"/>
              <a:t>5%</a:t>
            </a:r>
            <a:r>
              <a:rPr lang="zh-CN" altLang="en-US"/>
              <a:t>，支撑位上移</a:t>
            </a:r>
            <a:r>
              <a:rPr lang="en-US" altLang="zh-CN"/>
              <a:t>3</a:t>
            </a:r>
            <a:r>
              <a:rPr lang="zh-CN" altLang="en-US"/>
              <a:t>个点）</a:t>
            </a:r>
            <a:endParaRPr lang="zh-CN"/>
          </a:p>
          <a:p>
            <a:pPr algn="l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55" y="1952625"/>
            <a:ext cx="5363845" cy="45434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5845" y="1952625"/>
            <a:ext cx="5528310" cy="45434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模式卖点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936875" y="831850"/>
            <a:ext cx="69215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大长腿次日弱转强（缩量涨停最强，仅实体新高稍弱），</a:t>
            </a:r>
            <a:r>
              <a:rPr lang="zh-CN" altLang="en-US" b="1">
                <a:solidFill>
                  <a:srgbClr val="FF0000"/>
                </a:solidFill>
              </a:rPr>
              <a:t>再次爆量分歧或断板为减仓</a:t>
            </a:r>
            <a:r>
              <a:rPr lang="en-US" altLang="zh-CN" b="1">
                <a:solidFill>
                  <a:srgbClr val="FF0000"/>
                </a:solidFill>
              </a:rPr>
              <a:t>/</a:t>
            </a:r>
            <a:r>
              <a:rPr lang="zh-CN" altLang="en-US" b="1">
                <a:solidFill>
                  <a:srgbClr val="FF0000"/>
                </a:solidFill>
              </a:rPr>
              <a:t>止盈卖点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205" y="1607820"/>
            <a:ext cx="5959475" cy="463042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模式卖点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4515" y="1390015"/>
            <a:ext cx="6534150" cy="49441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3181350" y="889635"/>
            <a:ext cx="62528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大长腿次日低开低走未能弱转强，分时反抽均为离场节点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085" y="853440"/>
            <a:ext cx="10008235" cy="562991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211705" y="1743075"/>
            <a:ext cx="7670800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altLang="en-US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!</a:t>
            </a:r>
            <a:endParaRPr lang="en-US" alt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我司所有工作人员均不允许推荐股票、不允许承诺收益、不允许代客理财、不允许合作分成、不允许私下收款，如您发现有任何违规行为，请立即拨打400-9088-988向我们举报!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7005" y="3652520"/>
            <a:ext cx="6777990" cy="4603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707005" y="370014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冯锐枭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6303645" y="3744595"/>
            <a:ext cx="3623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执业编号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A1120623040002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518160" y="1064895"/>
            <a:ext cx="10981055" cy="2476500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/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ctr"/>
            <a:r>
              <a:rPr lang="zh-CN" altLang="en-US" sz="660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竞价实战特训</a:t>
            </a:r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145790" y="5185410"/>
            <a:ext cx="6237713" cy="1546225"/>
            <a:chOff x="4791" y="7416"/>
            <a:chExt cx="10127" cy="2435"/>
          </a:xfrm>
        </p:grpSpPr>
        <p:sp>
          <p:nvSpPr>
            <p:cNvPr id="4" name="圆角矩形 3"/>
            <p:cNvSpPr/>
            <p:nvPr/>
          </p:nvSpPr>
          <p:spPr>
            <a:xfrm>
              <a:off x="4791" y="7416"/>
              <a:ext cx="10127" cy="243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5047" y="7416"/>
              <a:ext cx="9600" cy="18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>
                  <a:solidFill>
                    <a:schemeClr val="tx1"/>
                  </a:solidFill>
                </a:rPr>
                <a:t>中山大学金融系毕业，股市经验6年，证券从业3年，风格偏好短线热点的各类选股策略，独创《强阳低吸》《低开反包》《缩量龙低吸》等战法，擅长追根溯源，挖掘资金背后的底层逻辑与市场情绪周期的演绎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4408805" y="4293870"/>
            <a:ext cx="3985895" cy="7105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noAutofit/>
          </a:bodyPr>
          <a:p>
            <a:pPr algn="ctr"/>
            <a:r>
              <a: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基金执业编号：</a:t>
            </a:r>
            <a:r>
              <a: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A20250706000187</a:t>
            </a:r>
            <a:endParaRPr lang="en-US" altLang="zh-CN" sz="2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大盘状态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市场的整体风格定调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718820" y="3858895"/>
            <a:ext cx="9325610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 rot="16200000">
            <a:off x="3005455" y="3902710"/>
            <a:ext cx="4765675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599815" y="813435"/>
            <a:ext cx="34347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高度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（决定一轮炒作的想象空间）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044430" y="3437890"/>
            <a:ext cx="20351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流动性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（决定炒作宽度）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68060" y="1563370"/>
            <a:ext cx="4243705" cy="10896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/>
              <a:t>兼具高度和流动性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风格：强趋势普涨行情（</a:t>
            </a:r>
            <a:r>
              <a:rPr lang="en-US" altLang="zh-CN"/>
              <a:t>2</a:t>
            </a:r>
            <a:r>
              <a:rPr lang="zh-CN" altLang="en-US"/>
              <a:t>月初、</a:t>
            </a:r>
            <a:r>
              <a:rPr lang="en-US" altLang="zh-CN"/>
              <a:t>9</a:t>
            </a:r>
            <a:r>
              <a:rPr lang="zh-CN" altLang="en-US"/>
              <a:t>月底）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资金属性：大游资、机构合力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策略：聚焦大容量强趋势个股，以及弹性最大的套利方向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068060" y="4366260"/>
            <a:ext cx="416179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无高度有流动性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风格：消息驱动的新题材轮动（</a:t>
            </a:r>
            <a:r>
              <a:rPr lang="en-US" altLang="zh-CN"/>
              <a:t>11</a:t>
            </a:r>
            <a:r>
              <a:rPr lang="zh-CN" altLang="en-US"/>
              <a:t>月初）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资金属性：小游资、量化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策略：分仓试错新题材的发酵节点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55345" y="4366260"/>
            <a:ext cx="411162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高度和流动性双杀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风格：博弈难度极大，十档电风扇内卷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资金属性：仅少量小体量资金仍在活跃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策略：适合空仓休息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55345" y="1481455"/>
            <a:ext cx="42259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有高度无流动性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风格：缩量抱团行情（大众、华强时期）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资金属性：游资</a:t>
            </a:r>
            <a:r>
              <a:rPr lang="en-US" altLang="zh-CN"/>
              <a:t>+</a:t>
            </a:r>
            <a:r>
              <a:rPr lang="zh-CN" altLang="en-US"/>
              <a:t>量化日内套利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策略：情绪倒推的抱团核心，以及抱团股超预期节点的日内套利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41921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指数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&amp;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511290" y="3753485"/>
            <a:ext cx="5591175" cy="7359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>
                <a:solidFill>
                  <a:srgbClr val="FF0000"/>
                </a:solidFill>
              </a:rPr>
              <a:t>平均股价周线死叉，日线跌破辅助线走出</a:t>
            </a:r>
            <a:r>
              <a:rPr lang="en-US" altLang="zh-CN" b="1">
                <a:solidFill>
                  <a:srgbClr val="FF0000"/>
                </a:solidFill>
              </a:rPr>
              <a:t>S</a:t>
            </a:r>
            <a:r>
              <a:rPr lang="zh-CN" altLang="en-US" b="1">
                <a:solidFill>
                  <a:srgbClr val="FF0000"/>
                </a:solidFill>
              </a:rPr>
              <a:t>点，趋势进入弱势震荡区间，指数连续调整后，如果继续恐慌下探，具备急跌反弹预期，但更适合快进快出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/>
              <a:t>整体仓位</a:t>
            </a:r>
            <a:r>
              <a:rPr lang="en-US" altLang="zh-CN" b="1">
                <a:solidFill>
                  <a:srgbClr val="FF0000"/>
                </a:solidFill>
              </a:rPr>
              <a:t>3-5</a:t>
            </a:r>
            <a:r>
              <a:rPr lang="zh-CN" altLang="en-US" b="1">
                <a:solidFill>
                  <a:srgbClr val="FF0000"/>
                </a:solidFill>
              </a:rPr>
              <a:t>成仓左右，指数为主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/>
          </a:p>
          <a:p>
            <a:r>
              <a:rPr lang="zh-CN" altLang="en-US">
                <a:sym typeface="+mn-ea"/>
              </a:rPr>
              <a:t>趋势题材（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铜箔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/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玻纤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/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光纤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/CPO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、云计算、半导体等</a:t>
            </a:r>
            <a:r>
              <a:rPr lang="zh-CN" altLang="en-US">
                <a:sym typeface="+mn-ea"/>
              </a:rPr>
              <a:t>）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情绪题材（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房地产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、电力、机器人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等</a:t>
            </a:r>
            <a:r>
              <a:rPr lang="zh-CN" altLang="en-US">
                <a:sym typeface="+mn-ea"/>
              </a:rPr>
              <a:t>）</a:t>
            </a:r>
            <a:endParaRPr lang="zh-CN" altLang="en-US"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395" y="1096010"/>
            <a:ext cx="5287645" cy="53232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1290" y="1186180"/>
            <a:ext cx="4942205" cy="229743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板块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1840230" y="16891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涨停家数前五或多次上榜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7815580" y="1689100"/>
            <a:ext cx="26835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5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日主力净买额排名前五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290" y="2341880"/>
            <a:ext cx="5908675" cy="38512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9920" y="2735580"/>
            <a:ext cx="4583430" cy="249491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7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2259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板块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512935" y="2817495"/>
            <a:ext cx="2483485" cy="4235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b="1">
                <a:solidFill>
                  <a:srgbClr val="FF0000"/>
                </a:solidFill>
              </a:rPr>
              <a:t>周线底背离金叉</a:t>
            </a:r>
            <a:endParaRPr lang="zh-CN" b="1">
              <a:solidFill>
                <a:srgbClr val="FF0000"/>
              </a:solidFill>
            </a:endParaRPr>
          </a:p>
          <a:p>
            <a:endParaRPr lang="zh-CN" b="1">
              <a:solidFill>
                <a:srgbClr val="FF0000"/>
              </a:solidFill>
            </a:endParaRPr>
          </a:p>
          <a:p>
            <a:r>
              <a:rPr lang="zh-CN" b="1">
                <a:solidFill>
                  <a:srgbClr val="FF0000"/>
                </a:solidFill>
              </a:rPr>
              <a:t>上证权重补涨</a:t>
            </a:r>
            <a:endParaRPr lang="zh-CN" b="1">
              <a:solidFill>
                <a:srgbClr val="FF0000"/>
              </a:solidFill>
            </a:endParaRPr>
          </a:p>
          <a:p>
            <a:endParaRPr lang="zh-CN" altLang="en-US" b="1">
              <a:solidFill>
                <a:srgbClr val="FF0000"/>
              </a:solidFill>
            </a:endParaRPr>
          </a:p>
          <a:p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655" y="965200"/>
            <a:ext cx="4139565" cy="53930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505" y="965200"/>
            <a:ext cx="4590415" cy="539305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中小盘低价股将迎超跌反弹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860040" y="6231890"/>
            <a:ext cx="63506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>
                <a:solidFill>
                  <a:srgbClr val="FF0000"/>
                </a:solidFill>
              </a:rPr>
              <a:t>微盘股和低价股指数，已经连续急跌至熊线支撑附近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995" y="1085850"/>
            <a:ext cx="4906645" cy="49637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4140" y="1085850"/>
            <a:ext cx="4877435" cy="49428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文本框 7"/>
          <p:cNvSpPr txBox="1"/>
          <p:nvPr/>
        </p:nvSpPr>
        <p:spPr>
          <a:xfrm>
            <a:off x="7960360" y="3060700"/>
            <a:ext cx="18116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b="1">
                <a:solidFill>
                  <a:srgbClr val="FF0000"/>
                </a:solidFill>
              </a:rPr>
              <a:t>低价股即将回踩熊线</a:t>
            </a:r>
            <a:endParaRPr lang="zh-CN" altLang="en-US" sz="1200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460615" y="5493385"/>
            <a:ext cx="18116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b="1">
                <a:solidFill>
                  <a:srgbClr val="FF0000"/>
                </a:solidFill>
              </a:rPr>
              <a:t>捕捞季节底背离金叉</a:t>
            </a:r>
            <a:endParaRPr lang="zh-CN" altLang="en-US" sz="1200" b="1">
              <a:solidFill>
                <a:srgbClr val="FF0000"/>
              </a:solidFill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个股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461385" y="5917565"/>
            <a:ext cx="61226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>
                <a:solidFill>
                  <a:srgbClr val="FF0000"/>
                </a:solidFill>
              </a:rPr>
              <a:t>超跌反抽的个股，仍容易有二次下探</a:t>
            </a:r>
            <a:endParaRPr lang="zh-CN" altLang="en-US" b="1">
              <a:solidFill>
                <a:srgbClr val="FF0000"/>
              </a:solidFill>
            </a:endParaRPr>
          </a:p>
          <a:p>
            <a:pPr algn="ctr"/>
            <a:r>
              <a:rPr lang="zh-CN" altLang="en-US" b="1">
                <a:solidFill>
                  <a:srgbClr val="FF0000"/>
                </a:solidFill>
              </a:rPr>
              <a:t>权重大票连续调整以后，仍会有反抽阳线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845" y="945515"/>
            <a:ext cx="6000750" cy="48463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2555" y="945515"/>
            <a:ext cx="5216525" cy="48469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文本框 13"/>
          <p:cNvSpPr txBox="1"/>
          <p:nvPr/>
        </p:nvSpPr>
        <p:spPr>
          <a:xfrm>
            <a:off x="7958455" y="1934845"/>
            <a:ext cx="1906905" cy="4673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>
                <a:solidFill>
                  <a:srgbClr val="FF0000"/>
                </a:solidFill>
              </a:rPr>
              <a:t>缩量调整的机构大票，等反抽阳线再考虑切换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DIAGRAM_VIRTUALLY_FRAME" val="{&quot;height&quot;:68.5,&quot;left&quot;:224.1,&quot;top&quot;:304.85,&quot;width&quot;:549.05}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DIAGRAM_VIRTUALLY_FRAME" val="{&quot;height&quot;:305.9,&quot;left&quot;:39.45,&quot;top&quot;:133,&quot;width&quot;:894.9}"/>
</p:tagLst>
</file>

<file path=ppt/tags/tag57.xml><?xml version="1.0" encoding="utf-8"?>
<p:tagLst xmlns:p="http://schemas.openxmlformats.org/presentationml/2006/main">
  <p:tag name="KSO_WM_DIAGRAM_VIRTUALLY_FRAME" val="{&quot;height&quot;:305.9,&quot;left&quot;:39.45,&quot;top&quot;:133,&quot;width&quot;:894.9}"/>
</p:tagLst>
</file>

<file path=ppt/tags/tag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9.xml><?xml version="1.0" encoding="utf-8"?>
<p:tagLst xmlns:p="http://schemas.openxmlformats.org/presentationml/2006/main">
  <p:tag name="commondata" val="eyJoZGlkIjoiOTQ1ZjcwNmNkMTFhMjA1Zjg5NzQyMTQ1MGUxYmIzMWEifQ=="/>
  <p:tag name="KSO_WPP_MARK_KEY" val="6cc4ece7-e633-44fb-a42a-42e090ec11f6"/>
  <p:tag name="COMMONDATA" val="eyJoZGlkIjoiN2FmMTg0ODVkMjQ5YWI5OWQ3MWYzZjIwZDI4YWFkN2QifQ=="/>
  <p:tag name="resource_record_key" val="{&quot;13&quot;:[4685217,4428820,4712228,4722044]}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2053</Words>
  <Application>WPS 演示</Application>
  <PresentationFormat>宽屏</PresentationFormat>
  <Paragraphs>162</Paragraphs>
  <Slides>19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41" baseType="lpstr">
      <vt:lpstr>Arial</vt:lpstr>
      <vt:lpstr>宋体</vt:lpstr>
      <vt:lpstr>Wingdings</vt:lpstr>
      <vt:lpstr>Wingdings</vt:lpstr>
      <vt:lpstr>思源黑体 CN Light</vt:lpstr>
      <vt:lpstr>黑体</vt:lpstr>
      <vt:lpstr>思源黑体 CN Medium</vt:lpstr>
      <vt:lpstr>思源黑体 CN Normal</vt:lpstr>
      <vt:lpstr>思源黑体 CN Bold</vt:lpstr>
      <vt:lpstr>思源黑体 CN Regular</vt:lpstr>
      <vt:lpstr>微软雅黑</vt:lpstr>
      <vt:lpstr>Arial Unicode MS</vt:lpstr>
      <vt:lpstr>KSOF618801C0</vt:lpstr>
      <vt:lpstr>ksdb</vt:lpstr>
      <vt:lpstr>Calibri</vt:lpstr>
      <vt:lpstr>KSOFDDF4E7ED</vt:lpstr>
      <vt:lpstr>KSOF954951BB</vt:lpstr>
      <vt:lpstr>KSOF28C8607A</vt:lpstr>
      <vt:lpstr>KSOFD723FC5D</vt:lpstr>
      <vt:lpstr>KSOFD72470BC</vt:lpstr>
      <vt:lpstr>KSOF6188761F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木栖鸟</cp:lastModifiedBy>
  <cp:revision>403</cp:revision>
  <dcterms:created xsi:type="dcterms:W3CDTF">2019-06-19T02:08:00Z</dcterms:created>
  <dcterms:modified xsi:type="dcterms:W3CDTF">2026-06-01T06:56:28Z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2052-12.1.0.26375</vt:lpwstr>
  </property>
  <property fmtid="{D5CDD505-2E9C-101B-9397-08002B2CF9AE}" pid="3" name="ICV">
    <vt:lpwstr>3D720091DEAE4CA8816977517DA8733F_13</vt:lpwstr>
  </property>
</Properties>
</file>