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35" r:id="rId9"/>
    <p:sldId id="1069" r:id="rId10"/>
    <p:sldId id="1071" r:id="rId11"/>
    <p:sldId id="1066" r:id="rId12"/>
    <p:sldId id="1052" r:id="rId13"/>
    <p:sldId id="1041" r:id="rId14"/>
    <p:sldId id="1042" r:id="rId15"/>
    <p:sldId id="1046" r:id="rId16"/>
    <p:sldId id="1043" r:id="rId17"/>
    <p:sldId id="1044" r:id="rId18"/>
    <p:sldId id="1045" r:id="rId19"/>
    <p:sldId id="1047" r:id="rId20"/>
    <p:sldId id="263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6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06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96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2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3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74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9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2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5.xml"/><Relationship Id="rId3" Type="http://schemas.openxmlformats.org/officeDocument/2006/relationships/image" Target="../media/image25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8.xml"/><Relationship Id="rId3" Type="http://schemas.openxmlformats.org/officeDocument/2006/relationships/image" Target="../media/image26.png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90.xml"/><Relationship Id="rId2" Type="http://schemas.openxmlformats.org/officeDocument/2006/relationships/image" Target="../media/image27.png"/><Relationship Id="rId1" Type="http://schemas.openxmlformats.org/officeDocument/2006/relationships/tags" Target="../tags/tag89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5.xml"/><Relationship Id="rId5" Type="http://schemas.openxmlformats.org/officeDocument/2006/relationships/image" Target="../media/image2.png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5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6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tags" Target="../tags/tag68.xml"/><Relationship Id="rId3" Type="http://schemas.openxmlformats.org/officeDocument/2006/relationships/image" Target="../media/image14.pn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615" y="1653540"/>
            <a:ext cx="6619875" cy="345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10" y="1986915"/>
            <a:ext cx="4057650" cy="3124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66490" y="5442585"/>
            <a:ext cx="4859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情绪冰点（涨停家数</a:t>
            </a:r>
            <a:r>
              <a:rPr lang="zh-CN" altLang="en-US" b="1">
                <a:solidFill>
                  <a:srgbClr val="FF0000"/>
                </a:solidFill>
              </a:rPr>
              <a:t>连续两个交易日下降</a:t>
            </a:r>
            <a:r>
              <a:rPr lang="zh-CN" altLang="en-US"/>
              <a:t>且来到近期低点附近），次日竞价博弈低吸机会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缩量龙低吸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90" y="2016760"/>
            <a:ext cx="449389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30" y="2016760"/>
            <a:ext cx="481393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132965" y="903605"/>
            <a:ext cx="8976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核心逻辑：</a:t>
            </a:r>
            <a:r>
              <a:rPr lang="zh-CN" altLang="en-US"/>
              <a:t>上一个交易日放量分歧涨停，随后缩量弱转强（高开秒板或</a:t>
            </a:r>
            <a:r>
              <a:rPr lang="en-US" altLang="zh-CN"/>
              <a:t>T</a:t>
            </a:r>
            <a:r>
              <a:rPr lang="zh-CN" altLang="en-US"/>
              <a:t>字板），让场外资金形成</a:t>
            </a:r>
            <a:r>
              <a:rPr lang="en-US" altLang="zh-CN"/>
              <a:t>“</a:t>
            </a:r>
            <a:r>
              <a:rPr lang="zh-CN" altLang="en-US"/>
              <a:t>想买买不到</a:t>
            </a:r>
            <a:r>
              <a:rPr lang="en-US" altLang="zh-CN"/>
              <a:t>”</a:t>
            </a:r>
            <a:r>
              <a:rPr lang="zh-CN" altLang="en-US"/>
              <a:t>的踏空焦虑。那么弱转强的</a:t>
            </a:r>
            <a:r>
              <a:rPr lang="zh-CN" altLang="en-US" b="1">
                <a:solidFill>
                  <a:srgbClr val="FF0000"/>
                </a:solidFill>
              </a:rPr>
              <a:t>缩量板</a:t>
            </a:r>
            <a:r>
              <a:rPr lang="en-US" altLang="zh-CN" b="1">
                <a:solidFill>
                  <a:srgbClr val="FF0000"/>
                </a:solidFill>
              </a:rPr>
              <a:t>/T</a:t>
            </a:r>
            <a:r>
              <a:rPr lang="zh-CN" altLang="en-US" b="1">
                <a:solidFill>
                  <a:srgbClr val="FF0000"/>
                </a:solidFill>
              </a:rPr>
              <a:t>字板（缩量板第二天可以低开，但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字板第二天一定要高开）</a:t>
            </a:r>
            <a:r>
              <a:rPr lang="zh-CN" altLang="en-US"/>
              <a:t>次日如果急跌下杀，就容易出现抄底性买盘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战法逻辑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选股条件</a:t>
            </a:r>
            <a:r>
              <a:rPr lang="en-US" altLang="zh-CN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题材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2865" y="1111250"/>
            <a:ext cx="78936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核心前提：</a:t>
            </a:r>
            <a:r>
              <a:rPr lang="zh-CN"/>
              <a:t>具备足够的人气和辨识度（题材强度与稀缺性）</a:t>
            </a:r>
            <a:endParaRPr lang="zh-CN"/>
          </a:p>
          <a:p>
            <a:endParaRPr lang="zh-CN"/>
          </a:p>
          <a:p>
            <a:r>
              <a:rPr lang="zh-CN"/>
              <a:t>题材强度：近期起码爆发过一次涨停潮，板块流动资金连续翻红</a:t>
            </a:r>
            <a:endParaRPr lang="zh-CN"/>
          </a:p>
          <a:p>
            <a:r>
              <a:rPr lang="zh-CN"/>
              <a:t>稀缺性：</a:t>
            </a:r>
            <a:r>
              <a:rPr lang="zh-CN" b="1">
                <a:solidFill>
                  <a:srgbClr val="FF0000"/>
                </a:solidFill>
              </a:rPr>
              <a:t>同身位连板个股数量在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只以内</a:t>
            </a:r>
            <a:r>
              <a:rPr lang="en-US" altLang="zh-CN"/>
              <a:t> </a:t>
            </a:r>
            <a:r>
              <a:rPr lang="zh-CN" altLang="en-US"/>
              <a:t>（最好在</a:t>
            </a:r>
            <a:r>
              <a:rPr lang="en-US" altLang="zh-CN"/>
              <a:t>3</a:t>
            </a:r>
            <a:r>
              <a:rPr lang="zh-CN" altLang="en-US"/>
              <a:t>只以内）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5" y="2720975"/>
            <a:ext cx="4514850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755" y="2814320"/>
            <a:ext cx="5205730" cy="2585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模式买点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59355" y="837565"/>
            <a:ext cx="83064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①板块前一天非高潮的光头阳线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</a:rPr>
              <a:t>②买点</a:t>
            </a:r>
            <a:r>
              <a:rPr lang="en-US" altLang="zh-CN" b="1">
                <a:solidFill>
                  <a:srgbClr val="FF0000"/>
                </a:solidFill>
              </a:rPr>
              <a:t>: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（标准）</a:t>
            </a:r>
            <a:r>
              <a:rPr lang="zh-CN"/>
              <a:t>小高开</a:t>
            </a:r>
            <a:r>
              <a:rPr lang="en-US" altLang="zh-CN"/>
              <a:t>2%</a:t>
            </a:r>
            <a:r>
              <a:rPr lang="zh-CN" altLang="en-US"/>
              <a:t>左右急跌下探缺口支撑</a:t>
            </a:r>
            <a:endParaRPr lang="zh-CN" altLang="en-US"/>
          </a:p>
          <a:p>
            <a:pPr algn="l"/>
            <a:r>
              <a:rPr lang="zh-CN" altLang="en-US"/>
              <a:t>③按开盘涨幅将支撑位上下移动（比如缩量板次日高开</a:t>
            </a:r>
            <a:r>
              <a:rPr lang="en-US" altLang="zh-CN"/>
              <a:t>5%</a:t>
            </a:r>
            <a:r>
              <a:rPr lang="zh-CN" altLang="en-US"/>
              <a:t>，支撑位上移</a:t>
            </a:r>
            <a:r>
              <a:rPr lang="en-US" altLang="zh-CN"/>
              <a:t>3</a:t>
            </a:r>
            <a:r>
              <a:rPr lang="zh-CN" altLang="en-US"/>
              <a:t>个点）</a:t>
            </a:r>
            <a:endParaRPr lang="zh-CN"/>
          </a:p>
          <a:p>
            <a:pPr algn="l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" y="1952625"/>
            <a:ext cx="5363845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45" y="1952625"/>
            <a:ext cx="5528310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6875" y="831850"/>
            <a:ext cx="6921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大长腿次日弱转强（缩量涨停最强，仅实体新高稍弱），</a:t>
            </a:r>
            <a:r>
              <a:rPr lang="zh-CN" altLang="en-US" b="1">
                <a:solidFill>
                  <a:srgbClr val="FF0000"/>
                </a:solidFill>
              </a:rPr>
              <a:t>再次爆量分歧或断板为减仓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止盈卖点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05" y="1607820"/>
            <a:ext cx="5959475" cy="4630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15" y="1390015"/>
            <a:ext cx="6534150" cy="4944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181350" y="889635"/>
            <a:ext cx="6252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大长腿次日低开低走未能弱转强，分时反抽均为离场节点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85" y="853440"/>
            <a:ext cx="10008235" cy="56299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45790" y="5185410"/>
            <a:ext cx="6237713" cy="1546225"/>
            <a:chOff x="4791" y="7416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416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中山大学金融系毕业，股市经验6年，证券从业3年，风格偏好短线热点的各类选股策略，独创《强阳低吸》《低开反包》《缩量龙低吸》等战法，擅长追根溯源，挖掘资金背后的底层逻辑与市场情绪周期的演绎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7105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11290" y="3753485"/>
            <a:ext cx="5591175" cy="735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平均股价周线死叉，日线跌破辅助线走出</a:t>
            </a:r>
            <a:r>
              <a:rPr lang="en-US" altLang="zh-CN" b="1">
                <a:solidFill>
                  <a:srgbClr val="FF0000"/>
                </a:solidFill>
              </a:rPr>
              <a:t>S</a:t>
            </a:r>
            <a:r>
              <a:rPr lang="zh-CN" altLang="en-US" b="1">
                <a:solidFill>
                  <a:srgbClr val="FF0000"/>
                </a:solidFill>
              </a:rPr>
              <a:t>点，趋势进入弱势震荡区间，耐心等待二次回踩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整体仓位</a:t>
            </a:r>
            <a:r>
              <a:rPr lang="en-US" altLang="zh-CN" b="1">
                <a:solidFill>
                  <a:srgbClr val="FF0000"/>
                </a:solidFill>
              </a:rPr>
              <a:t>3-5</a:t>
            </a:r>
            <a:r>
              <a:rPr lang="zh-CN" altLang="en-US" b="1">
                <a:solidFill>
                  <a:srgbClr val="FF0000"/>
                </a:solidFill>
              </a:rPr>
              <a:t>成仓左右，指数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个股均衡配置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趋势题材（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铜箔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玻纤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光纤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/CPO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、半导体等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情绪题材（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房地产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、玻璃基板、机器人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85" y="994410"/>
            <a:ext cx="5431155" cy="5327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805" y="1159510"/>
            <a:ext cx="4233545" cy="23075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84023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815580" y="1689100"/>
            <a:ext cx="2683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875" y="2276475"/>
            <a:ext cx="5095875" cy="4067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5275" y="2679065"/>
            <a:ext cx="4805045" cy="28200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259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512935" y="2817495"/>
            <a:ext cx="2483485" cy="4235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b="1">
                <a:solidFill>
                  <a:srgbClr val="FF0000"/>
                </a:solidFill>
              </a:rPr>
              <a:t>周线底背离金叉</a:t>
            </a:r>
            <a:endParaRPr lang="zh-CN" b="1">
              <a:solidFill>
                <a:srgbClr val="FF0000"/>
              </a:solidFill>
            </a:endParaRPr>
          </a:p>
          <a:p>
            <a:endParaRPr lang="zh-CN" b="1">
              <a:solidFill>
                <a:srgbClr val="FF0000"/>
              </a:solidFill>
            </a:endParaRPr>
          </a:p>
          <a:p>
            <a:r>
              <a:rPr lang="zh-CN" b="1">
                <a:solidFill>
                  <a:srgbClr val="FF0000"/>
                </a:solidFill>
              </a:rPr>
              <a:t>上证权重补涨</a:t>
            </a:r>
            <a:endParaRPr lang="zh-CN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55" y="965200"/>
            <a:ext cx="4761865" cy="53930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505" y="965200"/>
            <a:ext cx="4590415" cy="53930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中小盘低价股将迎超跌反弹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53185" y="6209665"/>
            <a:ext cx="101377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微盘股和低价股指数，已经连续急跌至熊线支撑附近，底背离金叉后有超跌反弹预期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135" y="933450"/>
            <a:ext cx="4763135" cy="52654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020" y="913130"/>
            <a:ext cx="4603115" cy="52863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676765" y="4259580"/>
            <a:ext cx="178689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（以上为特定条件、特定时间区间下的部分案例展示，以及公司用户部分较好的反馈展示，不代表普遍现象，个股历史涨幅不预示其未来表现，过往收益亦不代表未来收益承诺。市场有风险，投资需谨慎！）</a:t>
            </a:r>
            <a:endParaRPr lang="zh-CN" altLang="en-US" sz="10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645" y="4090035"/>
            <a:ext cx="1722120" cy="16617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2259965" y="7366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个股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645" y="1410970"/>
            <a:ext cx="4284980" cy="2085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455" y="1146810"/>
            <a:ext cx="6231890" cy="5047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4063365" y="623760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强势题材的资金翻红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回档金叉节点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305.9,&quot;left&quot;:39.45,&quot;top&quot;:133,&quot;width&quot;:894.9}"/>
</p:tagLst>
</file>

<file path=ppt/tags/tag57.xml><?xml version="1.0" encoding="utf-8"?>
<p:tagLst xmlns:p="http://schemas.openxmlformats.org/presentationml/2006/main">
  <p:tag name="KSO_WM_DIAGRAM_VIRTUALLY_FRAME" val="{&quot;height&quot;:305.9,&quot;left&quot;:39.45,&quot;top&quot;:133,&quot;width&quot;:894.9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6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1940</Words>
  <Application>WPS 演示</Application>
  <PresentationFormat>宽屏</PresentationFormat>
  <Paragraphs>150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40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Calibri</vt:lpstr>
      <vt:lpstr>KSOFDDF4E7ED</vt:lpstr>
      <vt:lpstr>ksdb</vt:lpstr>
      <vt:lpstr>KSOF954951BB</vt:lpstr>
      <vt:lpstr>KSOF28C8607A</vt:lpstr>
      <vt:lpstr>KSOF618801C0</vt:lpstr>
      <vt:lpstr>KSOFD723FC5D</vt:lpstr>
      <vt:lpstr>KSOFD72470BC</vt:lpstr>
      <vt:lpstr>KSOF6188761F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404</cp:revision>
  <dcterms:created xsi:type="dcterms:W3CDTF">2019-06-19T02:08:00Z</dcterms:created>
  <dcterms:modified xsi:type="dcterms:W3CDTF">2026-06-05T06:32:44Z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B34DE08C2108485CBF94AE4318A68AEC_13</vt:lpwstr>
  </property>
</Properties>
</file>