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956" r:id="rId8"/>
    <p:sldId id="977" r:id="rId9"/>
    <p:sldId id="962" r:id="rId10"/>
    <p:sldId id="978" r:id="rId11"/>
    <p:sldId id="979" r:id="rId12"/>
    <p:sldId id="980" r:id="rId13"/>
    <p:sldId id="981" r:id="rId14"/>
    <p:sldId id="982" r:id="rId15"/>
    <p:sldId id="983" r:id="rId16"/>
    <p:sldId id="941" r:id="rId17"/>
    <p:sldId id="812" r:id="rId18"/>
    <p:sldId id="959" r:id="rId19"/>
    <p:sldId id="263" r:id="rId20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15E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89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17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79.xml"/><Relationship Id="rId2" Type="http://schemas.openxmlformats.org/officeDocument/2006/relationships/image" Target="../media/image18.png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1.xml"/><Relationship Id="rId2" Type="http://schemas.openxmlformats.org/officeDocument/2006/relationships/image" Target="../media/image19.png"/><Relationship Id="rId1" Type="http://schemas.openxmlformats.org/officeDocument/2006/relationships/tags" Target="../tags/tag80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88.xml"/><Relationship Id="rId5" Type="http://schemas.openxmlformats.org/officeDocument/2006/relationships/image" Target="../media/image2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6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image" Target="../media/image9.png"/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5.xml"/><Relationship Id="rId3" Type="http://schemas.openxmlformats.org/officeDocument/2006/relationships/image" Target="../media/image10.pn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5" y="1077595"/>
            <a:ext cx="2839085" cy="2939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4470" y="1498600"/>
            <a:ext cx="9223375" cy="49701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88595" y="5059680"/>
            <a:ext cx="23863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市场形成开盘情绪恐慌冰点后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sz="1200" b="1">
                <a:solidFill>
                  <a:srgbClr val="FF0000"/>
                </a:solidFill>
                <a:highlight>
                  <a:srgbClr val="FFFF00"/>
                </a:highlight>
              </a:rPr>
              <a:t>到收盘分歧被初步承接</a:t>
            </a:r>
            <a:endParaRPr lang="zh-CN" altLang="en-US" sz="1200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选股条件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7350" y="4500880"/>
            <a:ext cx="32753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没有足够时间和空间回档的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需要有足够强的情绪支撑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125220"/>
            <a:ext cx="4174490" cy="2746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135" y="1753870"/>
            <a:ext cx="7961630" cy="48088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05" y="1289685"/>
            <a:ext cx="4857750" cy="488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100" y="1289685"/>
            <a:ext cx="5048250" cy="48641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实战解析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92275" y="917575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/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低开反包模式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92275" y="1424305"/>
            <a:ext cx="7766685" cy="4920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861060"/>
            <a:ext cx="9799955" cy="55130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857250"/>
            <a:ext cx="10001250" cy="56261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000760"/>
            <a:ext cx="9311005" cy="5416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75" y="4865370"/>
            <a:ext cx="5149850" cy="15519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10257790" y="5171440"/>
            <a:ext cx="168021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000"/>
              <a:t>（以上为特定条件、特定时间区间下的部分案例展示，不代表普遍现象，个股历史涨幅不预示其未来表现，过往收益亦不代表未来收益承诺。市场有风险，投资需谨慎！）</a:t>
            </a:r>
            <a:endParaRPr lang="zh-CN" altLang="en-US" sz="1000"/>
          </a:p>
        </p:txBody>
      </p:sp>
      <p:sp>
        <p:nvSpPr>
          <p:cNvPr id="9" name="文本框 8"/>
          <p:cNvSpPr txBox="1"/>
          <p:nvPr/>
        </p:nvSpPr>
        <p:spPr>
          <a:xfrm>
            <a:off x="10172065" y="2480310"/>
            <a:ext cx="17653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发布后</a:t>
            </a:r>
            <a:r>
              <a:rPr lang="en-US" altLang="zh-CN" b="1">
                <a:solidFill>
                  <a:srgbClr val="FF0000"/>
                </a:solidFill>
              </a:rPr>
              <a:t>6</a:t>
            </a:r>
            <a:r>
              <a:rPr lang="zh-CN" altLang="en-US" b="1">
                <a:solidFill>
                  <a:srgbClr val="FF0000"/>
                </a:solidFill>
              </a:rPr>
              <a:t>个交易日大涨超</a:t>
            </a:r>
            <a:r>
              <a:rPr lang="en-US" altLang="zh-CN" b="1">
                <a:solidFill>
                  <a:srgbClr val="FF0000"/>
                </a:solidFill>
              </a:rPr>
              <a:t>50%</a:t>
            </a:r>
            <a:r>
              <a:rPr lang="zh-CN" altLang="en-US" b="1">
                <a:solidFill>
                  <a:srgbClr val="FF0000"/>
                </a:solidFill>
              </a:rPr>
              <a:t>！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92545" y="390334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065145" y="4786630"/>
            <a:ext cx="6237713" cy="1546225"/>
            <a:chOff x="4791" y="7208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208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309735" y="2579370"/>
            <a:ext cx="27495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平均股价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破位反抽，流动资金如果翻绿，反弹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2-3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天偏兑现</a:t>
            </a:r>
            <a:endParaRPr lang="zh-CN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3-5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成仓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5" y="972185"/>
            <a:ext cx="8815070" cy="5521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竞价复盘（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6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月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20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日课件）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rcRect r="31016"/>
          <a:stretch>
            <a:fillRect/>
          </a:stretch>
        </p:blipFill>
        <p:spPr>
          <a:xfrm>
            <a:off x="1048385" y="2850515"/>
            <a:ext cx="4581525" cy="33318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94055" y="1380490"/>
            <a:ext cx="1131062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竞价没有明显的亏钱效应，部分大低开的个股盘中也出现修复，短线更多是由于对周末消息面的担忧提前兑现，错杀可能比较大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短线情绪锚定：日内爆量</a:t>
            </a:r>
            <a:r>
              <a:rPr lang="en-US" altLang="zh-CN"/>
              <a:t>T</a:t>
            </a:r>
            <a:r>
              <a:rPr lang="zh-CN" altLang="en-US"/>
              <a:t>字板。次日弱转强晋级则市场情绪回暖，次日大幅低开兑现转弱则市场情绪继续分化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220" y="2850515"/>
            <a:ext cx="5099685" cy="333184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78740" y="683323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-8636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259965" y="5905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竞价回顾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035" y="1323340"/>
            <a:ext cx="7338060" cy="4890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7922895" y="2515235"/>
          <a:ext cx="3919220" cy="1661795"/>
        </p:xfrm>
        <a:graphic>
          <a:graphicData uri="http://schemas.openxmlformats.org/drawingml/2006/table">
            <a:tbl>
              <a:tblPr/>
              <a:tblGrid>
                <a:gridCol w="812165"/>
                <a:gridCol w="1062355"/>
                <a:gridCol w="848360"/>
                <a:gridCol w="1196340"/>
              </a:tblGrid>
              <a:tr h="408940">
                <a:tc gridSpan="2">
                  <a:txBody>
                    <a:bodyPr/>
                    <a:p>
                      <a:pPr algn="l" fontAlgn="ctr"/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日竞价封单金额前三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p>
                      <a:pPr algn="l" fontAlgn="ctr"/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日竞价封单金额前三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63525"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竞价封单金额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上市公司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竞价封单金额</a:t>
                      </a:r>
                      <a:endParaRPr lang="zh-CN" altLang="en-US" sz="11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4874CB"/>
                    </a:solidFill>
                  </a:tcPr>
                </a:tc>
              </a:tr>
              <a:tr h="264160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必得科技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4.88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宁波海运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15.69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352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湘潭电化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4.86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欢瑞世纪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4.99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263525"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晨丰科技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3.72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天顺股份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  <a:tc>
                  <a:txBody>
                    <a:bodyPr/>
                    <a:p>
                      <a:pPr algn="ctr" fontAlgn="ctr"/>
                      <a:r>
                        <a:rPr lang="en-US" altLang="zh-CN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4.61</a:t>
                      </a:r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亿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rgbClr val="D9E1F4"/>
                    </a:solidFill>
                  </a:tcPr>
                </a:tc>
              </a:tr>
              <a:tr h="198120">
                <a:tc gridSpan="4">
                  <a:txBody>
                    <a:bodyPr/>
                    <a:p>
                      <a:pPr algn="l" fontAlgn="ctr"/>
                      <a:r>
                        <a:rPr lang="zh-CN" altLang="en-US" sz="11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数据来源：经传多赢股票</a:t>
                      </a:r>
                      <a:endParaRPr lang="zh-CN" altLang="en-US" sz="11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cPr>
                    <a:lnR>
                      <a:noFill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7922895" y="46386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整体封单加大，竞价情绪转强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冰点低吸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什么是冰点低吸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95" y="1654175"/>
            <a:ext cx="7058660" cy="38201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8041005" y="1506220"/>
            <a:ext cx="415099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情绪交易模型（短周期）：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人气股竞价跌停导致情绪低开，经过日内初步承接后消化抛压，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尾盘博弈</a:t>
            </a:r>
            <a:r>
              <a:rPr lang="zh-CN" altLang="en-US"/>
              <a:t>次日转强预期</a:t>
            </a:r>
            <a:endParaRPr lang="zh-CN" altLang="en-US"/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  <a:sym typeface="+mn-ea"/>
              </a:rPr>
              <a:t>适用策略：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竞价狙击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涨停回马枪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主力诱空战法</a:t>
            </a:r>
            <a:endParaRPr lang="zh-CN" altLang="en-US">
              <a:sym typeface="+mn-ea"/>
            </a:endParaRPr>
          </a:p>
          <a:p>
            <a:endParaRPr lang="zh-CN" altLang="en-US"/>
          </a:p>
          <a:p>
            <a:r>
              <a:rPr lang="zh-CN" altLang="en-US" b="1">
                <a:solidFill>
                  <a:srgbClr val="FF0000"/>
                </a:solidFill>
              </a:rPr>
              <a:t>适用范围：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非牛线下移阶段，</a:t>
            </a:r>
            <a:r>
              <a:rPr lang="zh-CN"/>
              <a:t>开盘市场出现多板人气股跌停，截至收盘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市场跌停家数小于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10</a:t>
            </a:r>
            <a:r>
              <a:rPr lang="zh-CN" altLang="en-US"/>
              <a:t>，抛压被初步承接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TABLE_ENDDRAG_ORIGIN_RECT" val="308*130"/>
  <p:tag name="TABLE_ENDDRAG_RECT" val="639*198*308*130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9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WPS 演示</Application>
  <PresentationFormat>宽屏</PresentationFormat>
  <Paragraphs>180</Paragraphs>
  <Slides>17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298</cp:revision>
  <dcterms:created xsi:type="dcterms:W3CDTF">2019-06-19T02:08:00Z</dcterms:created>
  <dcterms:modified xsi:type="dcterms:W3CDTF">2025-06-23T06:50:33Z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387250F1EE0C4BF4812A79DC475BEB04_13</vt:lpwstr>
  </property>
</Properties>
</file>