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956" r:id="rId8"/>
    <p:sldId id="977" r:id="rId9"/>
    <p:sldId id="962" r:id="rId10"/>
    <p:sldId id="978" r:id="rId11"/>
    <p:sldId id="979" r:id="rId12"/>
    <p:sldId id="980" r:id="rId13"/>
    <p:sldId id="981" r:id="rId14"/>
    <p:sldId id="982" r:id="rId15"/>
    <p:sldId id="941" r:id="rId16"/>
    <p:sldId id="812" r:id="rId17"/>
    <p:sldId id="959" r:id="rId18"/>
    <p:sldId id="263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7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15E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77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85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7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0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3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75.xml"/><Relationship Id="rId2" Type="http://schemas.openxmlformats.org/officeDocument/2006/relationships/image" Target="../media/image18.png"/><Relationship Id="rId1" Type="http://schemas.openxmlformats.org/officeDocument/2006/relationships/tags" Target="../tags/tag74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77.xml"/><Relationship Id="rId2" Type="http://schemas.openxmlformats.org/officeDocument/2006/relationships/image" Target="../media/image19.png"/><Relationship Id="rId1" Type="http://schemas.openxmlformats.org/officeDocument/2006/relationships/tags" Target="../tags/tag76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9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tags" Target="../tags/tag78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4.xml"/><Relationship Id="rId5" Type="http://schemas.openxmlformats.org/officeDocument/2006/relationships/image" Target="../media/image2.png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56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0.xml"/><Relationship Id="rId4" Type="http://schemas.openxmlformats.org/officeDocument/2006/relationships/image" Target="../media/image10.png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1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4.xml"/><Relationship Id="rId3" Type="http://schemas.openxmlformats.org/officeDocument/2006/relationships/image" Target="../media/image11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5" y="1077595"/>
            <a:ext cx="2839085" cy="29394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4470" y="1498600"/>
            <a:ext cx="9223375" cy="49701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188595" y="5059680"/>
            <a:ext cx="23863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solidFill>
                  <a:srgbClr val="FF0000"/>
                </a:solidFill>
                <a:highlight>
                  <a:srgbClr val="FFFF00"/>
                </a:highlight>
              </a:rPr>
              <a:t>市场形成开盘情绪恐慌冰点后</a:t>
            </a:r>
            <a:endParaRPr lang="zh-CN" altLang="en-US" sz="1200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zh-CN" altLang="en-US" sz="1200" b="1">
                <a:solidFill>
                  <a:srgbClr val="FF0000"/>
                </a:solidFill>
                <a:highlight>
                  <a:srgbClr val="FFFF00"/>
                </a:highlight>
              </a:rPr>
              <a:t>到收盘分歧被初步承接</a:t>
            </a:r>
            <a:endParaRPr lang="zh-CN" altLang="en-US" sz="1200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7350" y="4500880"/>
            <a:ext cx="32753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没有足够时间和空间回档的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需要有足够强的情绪支撑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125220"/>
            <a:ext cx="4174490" cy="27463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4135" y="1753870"/>
            <a:ext cx="7961630" cy="48088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705" y="1289685"/>
            <a:ext cx="4857750" cy="48863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100" y="1289685"/>
            <a:ext cx="5048250" cy="48641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861060"/>
            <a:ext cx="9799955" cy="55130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915" y="949325"/>
            <a:ext cx="9837420" cy="55340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75" y="1000760"/>
            <a:ext cx="9311005" cy="5416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75" y="4865370"/>
            <a:ext cx="5149850" cy="15519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10257790" y="5171440"/>
            <a:ext cx="168021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（以上为特定条件、特定时间区间下的部分案例展示，不代表普遍现象，个股历史涨幅不预示其未来表现，过往收益亦不代表未来收益承诺。市场有风险，投资需谨慎！）</a:t>
            </a:r>
            <a:endParaRPr lang="zh-CN" altLang="en-US" sz="1000"/>
          </a:p>
        </p:txBody>
      </p:sp>
      <p:sp>
        <p:nvSpPr>
          <p:cNvPr id="9" name="文本框 8"/>
          <p:cNvSpPr txBox="1"/>
          <p:nvPr/>
        </p:nvSpPr>
        <p:spPr>
          <a:xfrm>
            <a:off x="10172065" y="2480310"/>
            <a:ext cx="17653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发布后</a:t>
            </a:r>
            <a:r>
              <a:rPr lang="en-US" altLang="zh-CN" b="1">
                <a:solidFill>
                  <a:srgbClr val="FF0000"/>
                </a:solidFill>
              </a:rPr>
              <a:t>6</a:t>
            </a:r>
            <a:r>
              <a:rPr lang="zh-CN" altLang="en-US" b="1">
                <a:solidFill>
                  <a:srgbClr val="FF0000"/>
                </a:solidFill>
              </a:rPr>
              <a:t>个交易日大涨超</a:t>
            </a:r>
            <a:r>
              <a:rPr lang="en-US" altLang="zh-CN" b="1">
                <a:solidFill>
                  <a:srgbClr val="FF0000"/>
                </a:solidFill>
              </a:rPr>
              <a:t>50%</a:t>
            </a:r>
            <a:r>
              <a:rPr lang="zh-CN" altLang="en-US" b="1">
                <a:solidFill>
                  <a:srgbClr val="FF0000"/>
                </a:solidFill>
              </a:rPr>
              <a:t>！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92545" y="390334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145" y="4786630"/>
            <a:ext cx="6237713" cy="1546225"/>
            <a:chOff x="4791" y="7208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208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034020" y="2649220"/>
            <a:ext cx="274955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平均股价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金叉后期滞涨震荡，短线围绕箱体整理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  <a:p>
            <a:r>
              <a:rPr lang="zh-CN" altLang="en-US"/>
              <a:t>仓位控制在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5-7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成仓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" y="1061085"/>
            <a:ext cx="3672840" cy="54140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052195"/>
            <a:ext cx="3519805" cy="54133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78740" y="683323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-8636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259965" y="5905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竞价复盘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4"/>
          <a:stretch>
            <a:fillRect/>
          </a:stretch>
        </p:blipFill>
        <p:spPr>
          <a:xfrm>
            <a:off x="4776470" y="2204085"/>
            <a:ext cx="6732905" cy="31762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235" y="2049145"/>
            <a:ext cx="4019550" cy="3486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2005965" y="1322070"/>
            <a:ext cx="8305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情绪减弱，但个股（尤其是固态电池）集体抢高开，开盘直接冲高容易反杀退潮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78740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-8636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259965" y="5905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竞价复盘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45" y="1184910"/>
            <a:ext cx="6402705" cy="50304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7334885" y="2856865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短线情绪减弱时</a:t>
            </a:r>
            <a:endParaRPr lang="zh-CN" altLang="en-US"/>
          </a:p>
          <a:p>
            <a:r>
              <a:rPr lang="zh-CN" altLang="en-US"/>
              <a:t>对于大高开的个股，如果竞价明显爆量，需要注意高开兑现风险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冰点低吸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什么是冰点低吸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95" y="1654175"/>
            <a:ext cx="7058660" cy="38201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8041005" y="1506220"/>
            <a:ext cx="415099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情绪交易模型（短周期）：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人气股竞价跌停导致情绪低开，经过日内初步承接后消化抛压，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尾盘博弈</a:t>
            </a:r>
            <a:r>
              <a:rPr lang="zh-CN" altLang="en-US"/>
              <a:t>次日转强预期</a:t>
            </a:r>
            <a:endParaRPr lang="zh-CN" altLang="en-US"/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适用策略：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竞价狙击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涨停回马枪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主力诱空战法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</a:rPr>
              <a:t>适用范围：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非牛线下移阶段，</a:t>
            </a:r>
            <a:r>
              <a:rPr lang="zh-CN"/>
              <a:t>开盘市场出现多板人气股跌停，截至收盘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市场跌停家数小于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10</a:t>
            </a:r>
            <a:r>
              <a:rPr lang="zh-CN" altLang="en-US"/>
              <a:t>，抛压被初步承接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5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1501</Words>
  <Application>WPS 演示</Application>
  <PresentationFormat>宽屏</PresentationFormat>
  <Paragraphs>125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299</cp:revision>
  <dcterms:created xsi:type="dcterms:W3CDTF">2019-06-19T02:08:00Z</dcterms:created>
  <dcterms:modified xsi:type="dcterms:W3CDTF">2025-06-27T06:51:58Z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C1CE1D7E7F984D4CAC46BFE822ED2748_13</vt:lpwstr>
  </property>
</Properties>
</file>