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956" r:id="rId8"/>
    <p:sldId id="995" r:id="rId9"/>
    <p:sldId id="978" r:id="rId10"/>
    <p:sldId id="987" r:id="rId11"/>
    <p:sldId id="988" r:id="rId12"/>
    <p:sldId id="989" r:id="rId13"/>
    <p:sldId id="990" r:id="rId14"/>
    <p:sldId id="991" r:id="rId15"/>
    <p:sldId id="992" r:id="rId16"/>
    <p:sldId id="993" r:id="rId17"/>
    <p:sldId id="941" r:id="rId18"/>
    <p:sldId id="812" r:id="rId19"/>
    <p:sldId id="959" r:id="rId20"/>
    <p:sldId id="263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0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77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1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2.xml"/><Relationship Id="rId2" Type="http://schemas.openxmlformats.org/officeDocument/2006/relationships/image" Target="../media/image17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.xml"/><Relationship Id="rId2" Type="http://schemas.openxmlformats.org/officeDocument/2006/relationships/image" Target="../media/image20.png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image" Target="../media/image21.png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67.xml"/><Relationship Id="rId2" Type="http://schemas.openxmlformats.org/officeDocument/2006/relationships/image" Target="../media/image22.png"/><Relationship Id="rId1" Type="http://schemas.openxmlformats.org/officeDocument/2006/relationships/tags" Target="../tags/tag66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69.xml"/><Relationship Id="rId2" Type="http://schemas.openxmlformats.org/officeDocument/2006/relationships/image" Target="../media/image23.png"/><Relationship Id="rId1" Type="http://schemas.openxmlformats.org/officeDocument/2006/relationships/tags" Target="../tags/tag68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6.xml"/><Relationship Id="rId5" Type="http://schemas.openxmlformats.org/officeDocument/2006/relationships/image" Target="../media/image2.png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56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8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0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59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20090"/>
            <a:ext cx="12192000" cy="614743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4747258" y="49628"/>
            <a:ext cx="2697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步骤①</a:t>
            </a:r>
            <a:r>
              <a:rPr lang="en-US" altLang="zh-CN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 </a:t>
            </a:r>
            <a:r>
              <a:rPr lang="zh-CN" altLang="en-US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节点</a:t>
            </a:r>
            <a:endParaRPr lang="zh-CN" altLang="en-US" sz="36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20" y="1560830"/>
            <a:ext cx="5229860" cy="50063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820" y="1560830"/>
            <a:ext cx="4677410" cy="50063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871855" y="805180"/>
            <a:ext cx="108927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短线情绪处在上升过程中的分歧或分歧转一致节点（</a:t>
            </a:r>
            <a:r>
              <a:rPr lang="zh-CN" altLang="en-US">
                <a:solidFill>
                  <a:srgbClr val="FF0000"/>
                </a:solidFill>
              </a:rPr>
              <a:t>最近多板指数处在上升通道的金叉初期或死叉后期</a:t>
            </a:r>
            <a:r>
              <a:rPr lang="zh-CN" altLang="en-US"/>
              <a:t>）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高位出现较大分歧（</a:t>
            </a:r>
            <a:r>
              <a:rPr lang="zh-CN" altLang="en-US">
                <a:solidFill>
                  <a:srgbClr val="FF0000"/>
                </a:solidFill>
              </a:rPr>
              <a:t>高位连板股趋于走弱断板</a:t>
            </a:r>
            <a:r>
              <a:rPr lang="zh-CN" altLang="en-US"/>
              <a:t>）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20090"/>
            <a:ext cx="12192000" cy="614743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4823458" y="49628"/>
            <a:ext cx="2697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步骤②</a:t>
            </a:r>
            <a:r>
              <a:rPr lang="en-US" altLang="zh-CN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 </a:t>
            </a:r>
            <a:r>
              <a:rPr lang="zh-CN" altLang="en-US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选股</a:t>
            </a:r>
            <a:endParaRPr lang="zh-CN" altLang="en-US" sz="36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5" y="1172845"/>
            <a:ext cx="11118850" cy="52197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20090"/>
            <a:ext cx="12192000" cy="614743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4823458" y="49628"/>
            <a:ext cx="2697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步骤②</a:t>
            </a:r>
            <a:r>
              <a:rPr lang="zh-CN" altLang="zh-CN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 </a:t>
            </a:r>
            <a:r>
              <a:rPr lang="zh-CN" altLang="en-US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选股</a:t>
            </a:r>
            <a:endParaRPr lang="zh-CN" altLang="en-US" sz="36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55" y="1299845"/>
            <a:ext cx="7182485" cy="5130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105" y="1309370"/>
            <a:ext cx="4446905" cy="5130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3051810" y="787400"/>
            <a:ext cx="60312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选出测试抛压成功且给到爆量小高开换手的个股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67170" y="285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20090"/>
            <a:ext cx="12192000" cy="614743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4823458" y="49628"/>
            <a:ext cx="2697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步骤③</a:t>
            </a:r>
            <a:r>
              <a:rPr lang="zh-CN" altLang="zh-CN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 </a:t>
            </a:r>
            <a:r>
              <a:rPr lang="zh-CN" altLang="en-US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买点</a:t>
            </a:r>
            <a:endParaRPr lang="zh-CN" altLang="en-US" sz="36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10" y="1183005"/>
            <a:ext cx="6809105" cy="51447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988935" y="302958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性价比买点：竞价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确定性买点：板上确认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20090"/>
            <a:ext cx="12192000" cy="614743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4823458" y="49628"/>
            <a:ext cx="2697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步骤④</a:t>
            </a:r>
            <a:r>
              <a:rPr lang="en-US" altLang="zh-CN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 </a:t>
            </a:r>
            <a:r>
              <a:rPr lang="zh-CN" altLang="en-US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卖点</a:t>
            </a:r>
            <a:endParaRPr lang="zh-CN" altLang="en-US" sz="36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65" y="1088390"/>
            <a:ext cx="6915150" cy="53486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8128000" y="2357120"/>
            <a:ext cx="33274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1.</a:t>
            </a:r>
            <a:r>
              <a:rPr lang="zh-CN" altLang="en-US" b="1">
                <a:solidFill>
                  <a:srgbClr val="FF0000"/>
                </a:solidFill>
              </a:rPr>
              <a:t>断板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en-US" altLang="zh-CN" b="1">
                <a:solidFill>
                  <a:srgbClr val="FF0000"/>
                </a:solidFill>
              </a:rPr>
              <a:t>2.</a:t>
            </a:r>
            <a:r>
              <a:rPr lang="zh-CN" altLang="en-US" b="1">
                <a:solidFill>
                  <a:srgbClr val="FF0000"/>
                </a:solidFill>
              </a:rPr>
              <a:t>爆量分歧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en-US" altLang="zh-CN" b="1">
                <a:solidFill>
                  <a:srgbClr val="FF0000"/>
                </a:solidFill>
              </a:rPr>
              <a:t>3.</a:t>
            </a:r>
            <a:r>
              <a:rPr lang="zh-CN" altLang="en-US" b="1">
                <a:solidFill>
                  <a:srgbClr val="FF0000"/>
                </a:solidFill>
              </a:rPr>
              <a:t>拉尾盘或反复烂板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en-US" altLang="zh-CN" b="1">
                <a:solidFill>
                  <a:srgbClr val="FF0000"/>
                </a:solidFill>
              </a:rPr>
              <a:t>4.</a:t>
            </a:r>
            <a:r>
              <a:rPr lang="zh-CN" altLang="en-US" b="1">
                <a:solidFill>
                  <a:srgbClr val="FF0000"/>
                </a:solidFill>
              </a:rPr>
              <a:t>跌破熊线</a:t>
            </a:r>
            <a:r>
              <a:rPr lang="en-US" altLang="zh-CN" b="1">
                <a:solidFill>
                  <a:srgbClr val="FF0000"/>
                </a:solidFill>
              </a:rPr>
              <a:t>2%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952500"/>
            <a:ext cx="9601200" cy="54006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869315"/>
            <a:ext cx="9817100" cy="55225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8" name="文本框 7"/>
          <p:cNvSpPr txBox="1"/>
          <p:nvPr/>
        </p:nvSpPr>
        <p:spPr>
          <a:xfrm>
            <a:off x="2533650" y="6246495"/>
            <a:ext cx="66808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（以上为特定条件、特定时间区间下的部分案例展示，用户反馈为公司用户部分较好的反馈展示，个别情况不代表普遍现象，个股历史涨幅不预示其未来表现，过往收益亦不代表未来收益承诺。市场有风险，投资需谨慎！）</a:t>
            </a:r>
            <a:endParaRPr lang="zh-CN" altLang="en-US" sz="1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6280" y="1133475"/>
            <a:ext cx="7279640" cy="46964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280" y="3147060"/>
            <a:ext cx="2696210" cy="26816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4" name="表格 3"/>
          <p:cNvGraphicFramePr/>
          <p:nvPr>
            <p:custDataLst>
              <p:tags r:id="rId3"/>
            </p:custDataLst>
          </p:nvPr>
        </p:nvGraphicFramePr>
        <p:xfrm>
          <a:off x="147955" y="1133475"/>
          <a:ext cx="4256405" cy="4696460"/>
        </p:xfrm>
        <a:graphic>
          <a:graphicData uri="http://schemas.openxmlformats.org/drawingml/2006/table">
            <a:tbl>
              <a:tblPr/>
              <a:tblGrid>
                <a:gridCol w="489585"/>
                <a:gridCol w="488950"/>
                <a:gridCol w="490220"/>
                <a:gridCol w="1393825"/>
                <a:gridCol w="1393825"/>
              </a:tblGrid>
              <a:tr h="436245">
                <a:tc gridSpan="5">
                  <a:txBody>
                    <a:bodyPr/>
                    <a:p>
                      <a:pPr algn="ctr" fontAlgn="ctr"/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近两周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《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明日前瞻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》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市场表现统计</a:t>
                      </a:r>
                      <a:endParaRPr lang="zh-CN" altLang="en-US" sz="12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89890">
                <a:tc gridSpan="5"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发布后短线出现</a:t>
                      </a:r>
                      <a:b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日内冲高超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的异动个股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08305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短线上涨异动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日内最大低吸涨幅</a:t>
                      </a:r>
                      <a:b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（发布后首日的最低价，到发布后第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天内最高价的涨幅）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241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玉马科技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7.07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盘中冲高超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12.01%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177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融发核电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7.07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18.58%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177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中京电子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7.03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27.66%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177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逸豪新材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7.03 20cm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56.79%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241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6.30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好上好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7.03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17.11%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241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平安电工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7.28%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177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晨曦航空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6.30 20cm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20.27%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177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国轩高科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触及涨停，收涨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11.01%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241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创新医疗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7.01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二连板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8.16%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445135">
                <a:tc gridSpan="5"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发布后短线出现</a:t>
                      </a:r>
                      <a:b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日内跌幅超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的部分个股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31775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短线调整异动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日跌幅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</a:tr>
              <a:tr h="23304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时代万恒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588E3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2.79%</a:t>
                      </a:r>
                      <a:endParaRPr lang="en-US" altLang="zh-CN" sz="900" b="1" i="0">
                        <a:solidFill>
                          <a:srgbClr val="588E3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23177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亚星锚链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588E3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-10.86%</a:t>
                      </a:r>
                      <a:endParaRPr lang="en-US" altLang="zh-CN" sz="900" b="1" i="0">
                        <a:solidFill>
                          <a:srgbClr val="588E3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231775">
                <a:tc gridSpan="5">
                  <a:txBody>
                    <a:bodyPr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以上为特定条件、特定时间区间下的部分案例展示，不代表普遍现象，个股历史涨幅不预示其未来表现，过往收益亦不代表未来收益承诺。市场有风险，投资需谨慎！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766810" y="2649220"/>
            <a:ext cx="288353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平均股价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金叉初期箱体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震荡，短线高抛低吸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/>
              <a:t>仓位控制在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3-5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成仓左右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箱体上沿收缩仓位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箱体下沿适当回补仓位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290" y="1036955"/>
            <a:ext cx="3743325" cy="53917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064895"/>
            <a:ext cx="3592830" cy="53638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83323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34160" y="4780915"/>
            <a:ext cx="5003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涨停棱镜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天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榜或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天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77455" y="4709795"/>
            <a:ext cx="37280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主力净买前五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2700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" y="2103755"/>
            <a:ext cx="5196205" cy="25069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2040" y="2103755"/>
            <a:ext cx="5568950" cy="23926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竞价异动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涨停试盘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20090"/>
            <a:ext cx="12192000" cy="614743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4298313" y="64868"/>
            <a:ext cx="33832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什么是涨停试盘</a:t>
            </a:r>
            <a:endParaRPr lang="zh-CN" sz="36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925" y="2918460"/>
            <a:ext cx="3900170" cy="3740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2244090" y="3999230"/>
            <a:ext cx="29483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竞价一度触及涨停价，随后开板回落，往往是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主力测试高位抛压大小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470" y="908685"/>
            <a:ext cx="7285990" cy="18110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20090"/>
            <a:ext cx="12192000" cy="614743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628900" y="0"/>
            <a:ext cx="69335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涨停试盘的主力逻辑</a:t>
            </a:r>
            <a:endParaRPr kumimoji="0" lang="zh-CN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64235" y="886460"/>
            <a:ext cx="102838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主力逻辑：涨停试盘是</a:t>
            </a:r>
            <a:r>
              <a:rPr lang="zh-CN" altLang="en-US" b="1">
                <a:solidFill>
                  <a:srgbClr val="FF0000"/>
                </a:solidFill>
              </a:rPr>
              <a:t>主力为了测试涨停板上的抛压大小，以及恐慌下的抛压大小</a:t>
            </a:r>
            <a:r>
              <a:rPr lang="zh-CN" altLang="en-US"/>
              <a:t>。如果涨停板上抛压小，且开板后主动砸到小高开只有零星卖盘，开盘后有望换手走强；如果涨停板上抛压比较重，且开板后出现密集抛压，开盘后容易诱多回落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90" y="1904365"/>
            <a:ext cx="5391150" cy="42913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405" y="1903730"/>
            <a:ext cx="5183505" cy="42932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TABLE_ENDDRAG_ORIGIN_RECT" val="335*369"/>
  <p:tag name="TABLE_ENDDRAG_RECT" val="11*89*335*369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2308</Words>
  <Application>WPS 演示</Application>
  <PresentationFormat>宽屏</PresentationFormat>
  <Paragraphs>286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304</cp:revision>
  <dcterms:created xsi:type="dcterms:W3CDTF">2019-06-19T02:08:00Z</dcterms:created>
  <dcterms:modified xsi:type="dcterms:W3CDTF">2025-07-11T06:51:33Z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FB9E3E36D0B54764A5496748124477CA_13</vt:lpwstr>
  </property>
</Properties>
</file>