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95" r:id="rId9"/>
    <p:sldId id="996" r:id="rId10"/>
    <p:sldId id="978" r:id="rId11"/>
    <p:sldId id="987" r:id="rId12"/>
    <p:sldId id="988" r:id="rId13"/>
    <p:sldId id="989" r:id="rId14"/>
    <p:sldId id="990" r:id="rId15"/>
    <p:sldId id="992" r:id="rId16"/>
    <p:sldId id="993" r:id="rId17"/>
    <p:sldId id="997" r:id="rId18"/>
    <p:sldId id="941" r:id="rId19"/>
    <p:sldId id="812" r:id="rId20"/>
    <p:sldId id="959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8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1.xml"/><Relationship Id="rId2" Type="http://schemas.openxmlformats.org/officeDocument/2006/relationships/image" Target="../media/image22.png"/><Relationship Id="rId1" Type="http://schemas.openxmlformats.org/officeDocument/2006/relationships/tags" Target="../tags/tag70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3.xml"/><Relationship Id="rId2" Type="http://schemas.openxmlformats.org/officeDocument/2006/relationships/image" Target="../media/image23.png"/><Relationship Id="rId1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0.xml"/><Relationship Id="rId5" Type="http://schemas.openxmlformats.org/officeDocument/2006/relationships/image" Target="../media/image2.png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10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628900" y="0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涨停试盘的主力逻辑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4235" y="886460"/>
            <a:ext cx="10283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主力逻辑：涨停试盘是</a:t>
            </a:r>
            <a:r>
              <a:rPr lang="zh-CN" altLang="en-US" b="1">
                <a:solidFill>
                  <a:srgbClr val="FF0000"/>
                </a:solidFill>
              </a:rPr>
              <a:t>主力为了测试涨停板上的抛压大小，以及恐慌下的抛压大小</a:t>
            </a:r>
            <a:r>
              <a:rPr lang="zh-CN" altLang="en-US"/>
              <a:t>。如果涨停板上抛压小，且开板后主动砸到小高开只有零星卖盘，开盘后有望换手走强；如果涨停板上抛压比较重，且开板后出现密集抛压，开盘后容易诱多回落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" y="1904365"/>
            <a:ext cx="5391150" cy="4291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405" y="1903730"/>
            <a:ext cx="5183505" cy="42932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7472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步骤①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节点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1560830"/>
            <a:ext cx="5229860" cy="500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820" y="1560830"/>
            <a:ext cx="4677410" cy="500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71855" y="805180"/>
            <a:ext cx="1089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短线情绪处在上升过程中的分歧或分歧转一致节点（</a:t>
            </a:r>
            <a:r>
              <a:rPr lang="zh-CN" altLang="en-US">
                <a:solidFill>
                  <a:srgbClr val="FF0000"/>
                </a:solidFill>
              </a:rPr>
              <a:t>最近多板指数处在上升通道的金叉初期或死叉后期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高位出现较大分歧（</a:t>
            </a:r>
            <a:r>
              <a:rPr lang="zh-CN" altLang="en-US">
                <a:solidFill>
                  <a:srgbClr val="FF0000"/>
                </a:solidFill>
              </a:rPr>
              <a:t>高位连板股趋于走弱断板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步骤②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选股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15" y="848995"/>
            <a:ext cx="9742170" cy="5711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488045" y="939800"/>
            <a:ext cx="2479040" cy="245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chemeClr val="bg1"/>
                </a:solidFill>
              </a:rPr>
              <a:t>竞价跌停家数小于</a:t>
            </a:r>
            <a:r>
              <a:rPr lang="en-US" altLang="zh-CN" sz="1000" b="1">
                <a:solidFill>
                  <a:schemeClr val="bg1"/>
                </a:solidFill>
              </a:rPr>
              <a:t>5</a:t>
            </a:r>
            <a:r>
              <a:rPr lang="zh-CN" altLang="en-US" sz="1000" b="1">
                <a:solidFill>
                  <a:schemeClr val="bg1"/>
                </a:solidFill>
              </a:rPr>
              <a:t>，亏钱效应不大</a:t>
            </a:r>
            <a:endParaRPr lang="zh-CN" altLang="en-US" sz="10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36510" y="1987550"/>
            <a:ext cx="2479040" cy="3987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1000" b="1">
                <a:solidFill>
                  <a:schemeClr val="bg1"/>
                </a:solidFill>
              </a:rPr>
              <a:t>1.</a:t>
            </a:r>
            <a:r>
              <a:rPr lang="zh-CN" sz="1000" b="1">
                <a:solidFill>
                  <a:schemeClr val="bg1"/>
                </a:solidFill>
              </a:rPr>
              <a:t>选择昨日涨停板池子和涨停试盘，勾选上升通道、红肥绿瘦、过滤</a:t>
            </a:r>
            <a:r>
              <a:rPr lang="en-US" altLang="zh-CN" sz="1000" b="1">
                <a:solidFill>
                  <a:schemeClr val="bg1"/>
                </a:solidFill>
              </a:rPr>
              <a:t>ST</a:t>
            </a:r>
            <a:endParaRPr lang="en-US" altLang="zh-CN" sz="10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47660" y="5544820"/>
            <a:ext cx="2479040" cy="3987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1000" b="1">
                <a:solidFill>
                  <a:schemeClr val="bg1"/>
                </a:solidFill>
              </a:rPr>
              <a:t>2.</a:t>
            </a:r>
            <a:r>
              <a:rPr lang="zh-CN" sz="1000" b="1">
                <a:solidFill>
                  <a:schemeClr val="bg1"/>
                </a:solidFill>
              </a:rPr>
              <a:t>按开盘涨幅排序，选择</a:t>
            </a:r>
            <a:r>
              <a:rPr lang="en-US" altLang="zh-CN" sz="1000" b="1">
                <a:solidFill>
                  <a:schemeClr val="bg1"/>
                </a:solidFill>
              </a:rPr>
              <a:t>3%-5%</a:t>
            </a:r>
            <a:r>
              <a:rPr lang="zh-CN" altLang="en-US" sz="1000" b="1">
                <a:solidFill>
                  <a:schemeClr val="bg1"/>
                </a:solidFill>
              </a:rPr>
              <a:t>左右的个股（具备换手性价比）</a:t>
            </a:r>
            <a:endParaRPr lang="zh-CN" altLang="en-US" sz="1000"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2700" y="1290955"/>
            <a:ext cx="1239520" cy="245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1000" b="1">
                <a:solidFill>
                  <a:schemeClr val="bg1"/>
                </a:solidFill>
              </a:rPr>
              <a:t>3.</a:t>
            </a:r>
            <a:r>
              <a:rPr lang="zh-CN" sz="1000" b="1">
                <a:solidFill>
                  <a:schemeClr val="bg1"/>
                </a:solidFill>
              </a:rPr>
              <a:t>按竞价盘口筛选</a:t>
            </a:r>
            <a:endParaRPr lang="zh-CN" sz="1000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2700" y="4140835"/>
            <a:ext cx="1239520" cy="7067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zh-CN" sz="1000" b="1">
                <a:solidFill>
                  <a:schemeClr val="bg1"/>
                </a:solidFill>
              </a:rPr>
              <a:t>①</a:t>
            </a:r>
            <a:r>
              <a:rPr lang="en-US" altLang="zh-CN" sz="1000" b="1">
                <a:solidFill>
                  <a:schemeClr val="bg1"/>
                </a:solidFill>
              </a:rPr>
              <a:t>9:20</a:t>
            </a:r>
            <a:r>
              <a:rPr lang="zh-CN" altLang="en-US" sz="1000" b="1">
                <a:solidFill>
                  <a:schemeClr val="bg1"/>
                </a:solidFill>
              </a:rPr>
              <a:t>之前主力撤单阶段，匹配量红柱基本走平，没有明显恐慌放量</a:t>
            </a:r>
            <a:endParaRPr lang="zh-CN" altLang="en-US" sz="1000" b="1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02865" y="4980305"/>
            <a:ext cx="1239520" cy="8604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zh-CN" sz="1000" b="1">
                <a:solidFill>
                  <a:schemeClr val="bg1"/>
                </a:solidFill>
              </a:rPr>
              <a:t>②</a:t>
            </a:r>
            <a:r>
              <a:rPr lang="en-US" altLang="zh-CN" sz="1000" b="1">
                <a:solidFill>
                  <a:schemeClr val="bg1"/>
                </a:solidFill>
              </a:rPr>
              <a:t>9:20</a:t>
            </a:r>
            <a:r>
              <a:rPr lang="zh-CN" altLang="en-US" sz="1000" b="1">
                <a:solidFill>
                  <a:schemeClr val="bg1"/>
                </a:solidFill>
              </a:rPr>
              <a:t>前后开板，量柱由红变绿，未匹配量绿柱稀疏且较短，基本为散户零星卖盘</a:t>
            </a:r>
            <a:endParaRPr lang="zh-CN" altLang="en-US" sz="1000" b="1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42385" y="2268220"/>
            <a:ext cx="1639570" cy="7067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zh-CN" sz="1000" b="1">
                <a:solidFill>
                  <a:schemeClr val="bg1"/>
                </a:solidFill>
              </a:rPr>
              <a:t>②</a:t>
            </a:r>
            <a:r>
              <a:rPr lang="en-US" altLang="zh-CN" sz="1000" b="1">
                <a:solidFill>
                  <a:schemeClr val="bg1"/>
                </a:solidFill>
              </a:rPr>
              <a:t>9:23-9:24</a:t>
            </a:r>
            <a:r>
              <a:rPr lang="zh-CN" altLang="en-US" sz="1000" b="1">
                <a:solidFill>
                  <a:schemeClr val="bg1"/>
                </a:solidFill>
              </a:rPr>
              <a:t>左右开始下砸，给到市场充分的反应时间，开盘砸到适合换手的位置（</a:t>
            </a:r>
            <a:r>
              <a:rPr lang="en-US" altLang="zh-CN" sz="1000" b="1">
                <a:solidFill>
                  <a:schemeClr val="bg1"/>
                </a:solidFill>
              </a:rPr>
              <a:t>3%-5%</a:t>
            </a:r>
            <a:r>
              <a:rPr lang="zh-CN" altLang="en-US" sz="1000" b="1">
                <a:solidFill>
                  <a:schemeClr val="bg1"/>
                </a:solidFill>
              </a:rPr>
              <a:t>左右）</a:t>
            </a:r>
            <a:endParaRPr lang="zh-CN" altLang="en-US" sz="1000" b="1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75015" y="2875915"/>
            <a:ext cx="1855470" cy="3987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sz="1000" b="1">
                <a:solidFill>
                  <a:schemeClr val="bg1"/>
                </a:solidFill>
              </a:rPr>
              <a:t>4.</a:t>
            </a:r>
            <a:r>
              <a:rPr lang="zh-CN" altLang="en-US" sz="1000" b="1">
                <a:solidFill>
                  <a:schemeClr val="bg1"/>
                </a:solidFill>
              </a:rPr>
              <a:t>竞价爆量：竞价金额大于</a:t>
            </a:r>
            <a:r>
              <a:rPr lang="en-US" altLang="zh-CN" sz="1000" b="1">
                <a:solidFill>
                  <a:schemeClr val="bg1"/>
                </a:solidFill>
              </a:rPr>
              <a:t>1000</a:t>
            </a:r>
            <a:r>
              <a:rPr lang="zh-CN" altLang="en-US" sz="1000" b="1">
                <a:solidFill>
                  <a:schemeClr val="bg1"/>
                </a:solidFill>
              </a:rPr>
              <a:t>万，竞价量强度大于</a:t>
            </a:r>
            <a:r>
              <a:rPr lang="en-US" altLang="zh-CN" sz="1000" b="1">
                <a:solidFill>
                  <a:schemeClr val="bg1"/>
                </a:solidFill>
              </a:rPr>
              <a:t>20</a:t>
            </a:r>
            <a:endParaRPr lang="en-US" altLang="zh-CN" sz="10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步骤③</a:t>
            </a:r>
            <a:r>
              <a:rPr lang="zh-CN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买点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" y="1183005"/>
            <a:ext cx="6809105" cy="5144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988935" y="30295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性价比买点：竞价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确定性买点：板上确认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步骤④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卖点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5" y="1088390"/>
            <a:ext cx="6915150" cy="5348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8128000" y="2357120"/>
            <a:ext cx="3327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1.</a:t>
            </a:r>
            <a:r>
              <a:rPr lang="zh-CN" altLang="en-US" b="1">
                <a:solidFill>
                  <a:srgbClr val="FF0000"/>
                </a:solidFill>
              </a:rPr>
              <a:t>断板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2.</a:t>
            </a:r>
            <a:r>
              <a:rPr lang="zh-CN" altLang="en-US" b="1">
                <a:solidFill>
                  <a:srgbClr val="FF0000"/>
                </a:solidFill>
              </a:rPr>
              <a:t>爆量分歧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3.</a:t>
            </a:r>
            <a:r>
              <a:rPr lang="zh-CN" altLang="en-US" b="1">
                <a:solidFill>
                  <a:srgbClr val="FF0000"/>
                </a:solidFill>
              </a:rPr>
              <a:t>拉尾盘或反复烂板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4.</a:t>
            </a:r>
            <a:r>
              <a:rPr lang="zh-CN" altLang="en-US" b="1">
                <a:solidFill>
                  <a:srgbClr val="FF0000"/>
                </a:solidFill>
              </a:rPr>
              <a:t>跌破熊线</a:t>
            </a:r>
            <a:r>
              <a:rPr lang="en-US" altLang="zh-CN" b="1">
                <a:solidFill>
                  <a:srgbClr val="FF0000"/>
                </a:solidFill>
              </a:rPr>
              <a:t>2%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28000" y="1677670"/>
            <a:ext cx="2273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如果成功晋级二板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步骤④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卖点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" y="1571625"/>
            <a:ext cx="7427595" cy="4070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36600" y="3106420"/>
            <a:ext cx="3327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如果市场整体情绪不佳趋于分歧，竞价小低开为离场节点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42300" y="2414270"/>
            <a:ext cx="2273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如果未成功晋级二板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42300" y="3145790"/>
            <a:ext cx="3327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市场情绪强势可以等待盘中脉冲，市场整体情绪弱势竞价小低开为止损离场节点</a:t>
            </a:r>
            <a:endParaRPr lang="zh-CN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952500"/>
            <a:ext cx="9601200" cy="5400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15" y="874395"/>
            <a:ext cx="9970135" cy="56083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2533650" y="6246495"/>
            <a:ext cx="6680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用户反馈为公司用户部分较好的反馈展示，个别情况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6280" y="1133475"/>
            <a:ext cx="7279640" cy="4696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0" y="3147060"/>
            <a:ext cx="2696210" cy="2681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147955" y="1133475"/>
          <a:ext cx="4256405" cy="4696460"/>
        </p:xfrm>
        <a:graphic>
          <a:graphicData uri="http://schemas.openxmlformats.org/drawingml/2006/table">
            <a:tbl>
              <a:tblPr/>
              <a:tblGrid>
                <a:gridCol w="489585"/>
                <a:gridCol w="488950"/>
                <a:gridCol w="490220"/>
                <a:gridCol w="1393825"/>
                <a:gridCol w="1393825"/>
              </a:tblGrid>
              <a:tr h="436245">
                <a:tc gridSpan="5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近两周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的异动个股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830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日内最大低吸涨幅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（发布后首日的最低价，到发布后第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天内最高价的涨幅）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玉马科技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融发核电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18.58%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中京电子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27.66%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逸豪新材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56.79%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好上好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17.11%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平安电工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晨曦航空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6.30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20.27%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国轩高科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触及涨停，收涨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创新医疗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44513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时代万恒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2.79%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亚星锚链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-10.86%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31775">
                <a:tc gridSpan="5"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66810" y="2649220"/>
            <a:ext cx="28835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金叉后期箱体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震荡，短线高抛低吸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箱体上沿收缩仓位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箱体下沿适当回补仓位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" y="899795"/>
            <a:ext cx="4107180" cy="5614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110" y="899795"/>
            <a:ext cx="3829685" cy="56108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4160" y="4780915"/>
            <a:ext cx="5003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53655" y="4780915"/>
            <a:ext cx="3728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5" y="1966595"/>
            <a:ext cx="4972050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885" y="2498090"/>
            <a:ext cx="5160010" cy="16802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竞价复盘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5600" y="1510030"/>
            <a:ext cx="422656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封单：</a:t>
            </a:r>
            <a:r>
              <a:rPr lang="zh-CN" altLang="en-US"/>
              <a:t>场内最大封单维持在</a:t>
            </a:r>
            <a:r>
              <a:rPr lang="en-US" altLang="zh-CN"/>
              <a:t>20</a:t>
            </a:r>
            <a:r>
              <a:rPr lang="zh-CN" altLang="en-US"/>
              <a:t>亿左右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连板高标：</a:t>
            </a:r>
            <a:r>
              <a:rPr lang="zh-CN" altLang="en-US"/>
              <a:t>竞价转弱趋于断板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亏钱效应：</a:t>
            </a:r>
            <a:r>
              <a:rPr lang="zh-CN" altLang="en-US"/>
              <a:t>竞价跌停家数小于</a:t>
            </a:r>
            <a:r>
              <a:rPr lang="en-US" altLang="zh-CN"/>
              <a:t>5</a:t>
            </a:r>
            <a:r>
              <a:rPr lang="zh-CN" altLang="en-US"/>
              <a:t>，换手</a:t>
            </a:r>
            <a:r>
              <a:rPr lang="en-US" altLang="zh-CN"/>
              <a:t>T</a:t>
            </a:r>
            <a:r>
              <a:rPr lang="zh-CN" altLang="en-US"/>
              <a:t>字板集体低开无溢价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整体定调：开盘中高位分歧，但有盘中修复的可能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36880" y="436880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资金高切低的三个方向：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①中位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字板或大长腿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②首板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endParaRPr lang="en-US" altLang="zh-CN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③前期涨停潮板块的回档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5" y="1276985"/>
            <a:ext cx="6209665" cy="43040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竞价异动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涨停试盘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298313" y="64868"/>
            <a:ext cx="3383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什么是涨停试盘</a:t>
            </a:r>
            <a:endParaRPr lang="zh-CN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2918460"/>
            <a:ext cx="3900170" cy="374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2244090" y="3999230"/>
            <a:ext cx="2948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竞价一度触及涨停价，随后开板回落，往往是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主力测试高位抛压大小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70" y="908685"/>
            <a:ext cx="7285990" cy="18110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TABLE_ENDDRAG_ORIGIN_RECT" val="335*369"/>
  <p:tag name="TABLE_ENDDRAG_RECT" val="11*89*335*369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2767</Words>
  <Application>WPS 演示</Application>
  <PresentationFormat>宽屏</PresentationFormat>
  <Paragraphs>325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308</cp:revision>
  <dcterms:created xsi:type="dcterms:W3CDTF">2019-06-19T02:08:00Z</dcterms:created>
  <dcterms:modified xsi:type="dcterms:W3CDTF">2025-07-18T06:45:27Z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B385FD30146641FB94FEDE137DEDAFD5_13</vt:lpwstr>
  </property>
</Properties>
</file>