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25" r:id="rId8"/>
    <p:sldId id="1078" r:id="rId9"/>
    <p:sldId id="1035" r:id="rId10"/>
    <p:sldId id="1073" r:id="rId11"/>
    <p:sldId id="1076" r:id="rId12"/>
    <p:sldId id="1052" r:id="rId13"/>
    <p:sldId id="1047" r:id="rId14"/>
    <p:sldId id="1041" r:id="rId15"/>
    <p:sldId id="1042" r:id="rId16"/>
    <p:sldId id="1046" r:id="rId17"/>
    <p:sldId id="1043" r:id="rId18"/>
    <p:sldId id="1044" r:id="rId19"/>
    <p:sldId id="1045" r:id="rId20"/>
    <p:sldId id="263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96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4.xml"/><Relationship Id="rId2" Type="http://schemas.openxmlformats.org/officeDocument/2006/relationships/image" Target="../media/image17.png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5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tags" Target="../tags/tag76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1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4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87.xml"/><Relationship Id="rId3" Type="http://schemas.openxmlformats.org/officeDocument/2006/relationships/image" Target="../media/image24.png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90.xml"/><Relationship Id="rId3" Type="http://schemas.openxmlformats.org/officeDocument/2006/relationships/image" Target="../media/image25.png"/><Relationship Id="rId2" Type="http://schemas.openxmlformats.org/officeDocument/2006/relationships/tags" Target="../tags/tag89.xml"/><Relationship Id="rId1" Type="http://schemas.openxmlformats.org/officeDocument/2006/relationships/tags" Target="../tags/tag88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5.xml"/><Relationship Id="rId5" Type="http://schemas.openxmlformats.org/officeDocument/2006/relationships/image" Target="../media/image2.png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56.xml"/><Relationship Id="rId3" Type="http://schemas.openxmlformats.org/officeDocument/2006/relationships/image" Target="../media/image8.png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6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615" y="1653540"/>
            <a:ext cx="6619875" cy="3457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10" y="1986915"/>
            <a:ext cx="4057650" cy="3124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文本框 2"/>
          <p:cNvSpPr txBox="1"/>
          <p:nvPr/>
        </p:nvSpPr>
        <p:spPr>
          <a:xfrm>
            <a:off x="3666490" y="5442585"/>
            <a:ext cx="4859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情绪冰点（涨停家数</a:t>
            </a:r>
            <a:r>
              <a:rPr lang="zh-CN" altLang="en-US" b="1">
                <a:solidFill>
                  <a:srgbClr val="FF0000"/>
                </a:solidFill>
              </a:rPr>
              <a:t>连续两个交易日下降</a:t>
            </a:r>
            <a:r>
              <a:rPr lang="zh-CN" altLang="en-US"/>
              <a:t>且来到近期低点附近），次日竞价博弈低吸机会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863600"/>
            <a:ext cx="9893935" cy="5565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竞价战法</a:t>
            </a:r>
            <a:r>
              <a:rPr lang="en-US" altLang="zh-CN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缩量龙低吸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90" y="2016760"/>
            <a:ext cx="449389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30" y="2016760"/>
            <a:ext cx="481393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132965" y="903605"/>
            <a:ext cx="89763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核心逻辑：</a:t>
            </a:r>
            <a:r>
              <a:rPr lang="zh-CN" altLang="en-US"/>
              <a:t>上一个交易日放量分歧涨停，随后缩量弱转强（高开秒板或</a:t>
            </a:r>
            <a:r>
              <a:rPr lang="en-US" altLang="zh-CN"/>
              <a:t>T</a:t>
            </a:r>
            <a:r>
              <a:rPr lang="zh-CN" altLang="en-US"/>
              <a:t>字板），让场外资金形成</a:t>
            </a:r>
            <a:r>
              <a:rPr lang="en-US" altLang="zh-CN"/>
              <a:t>“</a:t>
            </a:r>
            <a:r>
              <a:rPr lang="zh-CN" altLang="en-US"/>
              <a:t>想买买不到</a:t>
            </a:r>
            <a:r>
              <a:rPr lang="en-US" altLang="zh-CN"/>
              <a:t>”</a:t>
            </a:r>
            <a:r>
              <a:rPr lang="zh-CN" altLang="en-US"/>
              <a:t>的踏空焦虑。那么弱转强的</a:t>
            </a:r>
            <a:r>
              <a:rPr lang="zh-CN" altLang="en-US" b="1">
                <a:solidFill>
                  <a:srgbClr val="FF0000"/>
                </a:solidFill>
              </a:rPr>
              <a:t>缩量板</a:t>
            </a:r>
            <a:r>
              <a:rPr lang="en-US" altLang="zh-CN" b="1">
                <a:solidFill>
                  <a:srgbClr val="FF0000"/>
                </a:solidFill>
              </a:rPr>
              <a:t>/T</a:t>
            </a:r>
            <a:r>
              <a:rPr lang="zh-CN" altLang="en-US" b="1">
                <a:solidFill>
                  <a:srgbClr val="FF0000"/>
                </a:solidFill>
              </a:rPr>
              <a:t>字板（缩量板第二天可以低开，但</a:t>
            </a:r>
            <a:r>
              <a:rPr lang="en-US" altLang="zh-CN" b="1">
                <a:solidFill>
                  <a:srgbClr val="FF0000"/>
                </a:solidFill>
              </a:rPr>
              <a:t>T</a:t>
            </a:r>
            <a:r>
              <a:rPr lang="zh-CN" altLang="en-US" b="1">
                <a:solidFill>
                  <a:srgbClr val="FF0000"/>
                </a:solidFill>
              </a:rPr>
              <a:t>字板第二天一定要高开）</a:t>
            </a:r>
            <a:r>
              <a:rPr lang="zh-CN" altLang="en-US"/>
              <a:t>次日如果急跌下杀，就容易出现抄底性买盘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战法逻辑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选股条件</a:t>
            </a:r>
            <a:r>
              <a:rPr lang="en-US" altLang="zh-CN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-</a:t>
            </a: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题材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02865" y="1111250"/>
            <a:ext cx="78936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核心前提：</a:t>
            </a:r>
            <a:r>
              <a:rPr lang="zh-CN"/>
              <a:t>具备足够的人气和辨识度（题材强度与稀缺性）</a:t>
            </a:r>
            <a:endParaRPr lang="zh-CN"/>
          </a:p>
          <a:p>
            <a:endParaRPr lang="zh-CN"/>
          </a:p>
          <a:p>
            <a:r>
              <a:rPr lang="zh-CN"/>
              <a:t>题材强度：近期起码爆发过一次涨停潮，板块流动资金连续翻红</a:t>
            </a:r>
            <a:endParaRPr lang="zh-CN"/>
          </a:p>
          <a:p>
            <a:r>
              <a:rPr lang="zh-CN"/>
              <a:t>稀缺性：</a:t>
            </a:r>
            <a:r>
              <a:rPr lang="zh-CN" b="1">
                <a:solidFill>
                  <a:srgbClr val="FF0000"/>
                </a:solidFill>
              </a:rPr>
              <a:t>同身位连板个股数量在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只以内</a:t>
            </a:r>
            <a:r>
              <a:rPr lang="en-US" altLang="zh-CN"/>
              <a:t> </a:t>
            </a:r>
            <a:r>
              <a:rPr lang="zh-CN" altLang="en-US"/>
              <a:t>（最好在</a:t>
            </a:r>
            <a:r>
              <a:rPr lang="en-US" altLang="zh-CN"/>
              <a:t>3</a:t>
            </a:r>
            <a:r>
              <a:rPr lang="zh-CN" altLang="en-US"/>
              <a:t>只以内）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65" y="2720975"/>
            <a:ext cx="4514850" cy="2895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755" y="2814320"/>
            <a:ext cx="5205730" cy="25850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模式买点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59355" y="837565"/>
            <a:ext cx="83064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①板块前一天非高潮的光头阳线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l"/>
            <a:r>
              <a:rPr lang="zh-CN" altLang="en-US" b="1">
                <a:solidFill>
                  <a:srgbClr val="FF0000"/>
                </a:solidFill>
              </a:rPr>
              <a:t>②买点</a:t>
            </a:r>
            <a:r>
              <a:rPr lang="en-US" altLang="zh-CN" b="1">
                <a:solidFill>
                  <a:srgbClr val="FF0000"/>
                </a:solidFill>
              </a:rPr>
              <a:t>: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（标准）</a:t>
            </a:r>
            <a:r>
              <a:rPr lang="zh-CN"/>
              <a:t>小高开</a:t>
            </a:r>
            <a:r>
              <a:rPr lang="en-US" altLang="zh-CN"/>
              <a:t>2%</a:t>
            </a:r>
            <a:r>
              <a:rPr lang="zh-CN" altLang="en-US"/>
              <a:t>左右急跌下探缺口支撑</a:t>
            </a:r>
            <a:endParaRPr lang="zh-CN" altLang="en-US"/>
          </a:p>
          <a:p>
            <a:pPr algn="l"/>
            <a:r>
              <a:rPr lang="zh-CN" altLang="en-US"/>
              <a:t>③按开盘涨幅将支撑位上下移动（比如缩量板次日高开</a:t>
            </a:r>
            <a:r>
              <a:rPr lang="en-US" altLang="zh-CN"/>
              <a:t>5%</a:t>
            </a:r>
            <a:r>
              <a:rPr lang="zh-CN" altLang="en-US"/>
              <a:t>，支撑位上移</a:t>
            </a:r>
            <a:r>
              <a:rPr lang="en-US" altLang="zh-CN"/>
              <a:t>3</a:t>
            </a:r>
            <a:r>
              <a:rPr lang="zh-CN" altLang="en-US"/>
              <a:t>个点）</a:t>
            </a:r>
            <a:endParaRPr lang="zh-CN"/>
          </a:p>
          <a:p>
            <a:pPr algn="l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55" y="1952625"/>
            <a:ext cx="5363845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845" y="1952625"/>
            <a:ext cx="5528310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36875" y="831850"/>
            <a:ext cx="692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大长腿次日弱转强（缩量涨停最强，仅实体新高稍弱），</a:t>
            </a:r>
            <a:r>
              <a:rPr lang="zh-CN" altLang="en-US" b="1">
                <a:solidFill>
                  <a:srgbClr val="FF0000"/>
                </a:solidFill>
              </a:rPr>
              <a:t>再次爆量分歧或断板为减仓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止盈卖点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05" y="1607820"/>
            <a:ext cx="5959475" cy="46304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515" y="1390015"/>
            <a:ext cx="6534150" cy="4944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181350" y="889635"/>
            <a:ext cx="6252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大长腿次日低开低走未能弱转强，分时反抽均为离场节点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303645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2075" y="3753485"/>
            <a:ext cx="546163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平均股价二次回踩跌破熊线，</a:t>
            </a:r>
            <a:r>
              <a:rPr lang="zh-CN" b="1">
                <a:solidFill>
                  <a:srgbClr val="FF0000"/>
                </a:solidFill>
              </a:rPr>
              <a:t>进入短线超跌节奏，跌停家数大幅增加，市场加速赶底，耐心等待底背离金叉（小节点）和周线金叉（大节点）信号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/>
              <a:t>整体仓位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lang="zh-CN" altLang="en-US" b="1">
                <a:solidFill>
                  <a:srgbClr val="FF0000"/>
                </a:solidFill>
              </a:rPr>
              <a:t>成仓左右，指数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个股均衡配置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趋势题材（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铜箔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/CPO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、半导体等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情绪题材（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消费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、机器人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480" y="927735"/>
            <a:ext cx="5334635" cy="5407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035" y="1369695"/>
            <a:ext cx="4829175" cy="1943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76665" y="3161030"/>
            <a:ext cx="25139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指数周线二次回档，日线出现底背离急杀，如有连续急跌下挫为左侧博弈节点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813540" y="70237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" y="1113155"/>
            <a:ext cx="8041640" cy="50971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840230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87945" y="1689100"/>
            <a:ext cx="268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30" y="2392045"/>
            <a:ext cx="5576570" cy="32626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4550" y="2555875"/>
            <a:ext cx="3963035" cy="235394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45295" y="2877185"/>
            <a:ext cx="23971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高位等待科技底背离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低位资金翻红启动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55" y="1073785"/>
            <a:ext cx="4505960" cy="53181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6795" y="1073785"/>
            <a:ext cx="4324350" cy="52984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个股：超跌反弹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010" y="958215"/>
            <a:ext cx="5254625" cy="54546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6175" y="949960"/>
            <a:ext cx="5434965" cy="54540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6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1851</Words>
  <Application>WPS 演示</Application>
  <PresentationFormat>宽屏</PresentationFormat>
  <Paragraphs>144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40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KSOFDDF4E7ED</vt:lpstr>
      <vt:lpstr>ksdb</vt:lpstr>
      <vt:lpstr>KSOF954951BB</vt:lpstr>
      <vt:lpstr>KSOF28C8607A</vt:lpstr>
      <vt:lpstr>KSOF618801C0</vt:lpstr>
      <vt:lpstr>KSOFD723FC5D</vt:lpstr>
      <vt:lpstr>KSOFD72470BC</vt:lpstr>
      <vt:lpstr>KSOF6188761F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417</cp:revision>
  <dcterms:created xsi:type="dcterms:W3CDTF">2019-06-19T02:08:00Z</dcterms:created>
  <dcterms:modified xsi:type="dcterms:W3CDTF">2026-07-20T06:27:58Z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8BF951999ABE4CA9B1DB0801CE40BD14_13</vt:lpwstr>
  </property>
</Properties>
</file>