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00" r:id="rId3"/>
    <p:sldId id="257" r:id="rId4"/>
    <p:sldId id="838" r:id="rId5"/>
    <p:sldId id="887" r:id="rId6"/>
    <p:sldId id="1025" r:id="rId8"/>
    <p:sldId id="1035" r:id="rId9"/>
    <p:sldId id="1073" r:id="rId10"/>
    <p:sldId id="1081" r:id="rId11"/>
    <p:sldId id="1052" r:id="rId12"/>
    <p:sldId id="1080" r:id="rId13"/>
    <p:sldId id="1079" r:id="rId14"/>
    <p:sldId id="1047" r:id="rId15"/>
    <p:sldId id="1041" r:id="rId16"/>
    <p:sldId id="1042" r:id="rId17"/>
    <p:sldId id="1046" r:id="rId18"/>
    <p:sldId id="1043" r:id="rId19"/>
    <p:sldId id="1044" r:id="rId20"/>
    <p:sldId id="1045" r:id="rId21"/>
    <p:sldId id="263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6" userDrawn="1">
          <p15:clr>
            <a:srgbClr val="A4A3A4"/>
          </p15:clr>
        </p15:guide>
        <p15:guide id="2" pos="38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615E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06"/>
        <p:guide pos="386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97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1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3.xml"/><Relationship Id="rId2" Type="http://schemas.openxmlformats.org/officeDocument/2006/relationships/image" Target="../media/image18.png"/><Relationship Id="rId1" Type="http://schemas.openxmlformats.org/officeDocument/2006/relationships/tags" Target="../tags/tag7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5.xml"/><Relationship Id="rId2" Type="http://schemas.openxmlformats.org/officeDocument/2006/relationships/image" Target="../media/image19.png"/><Relationship Id="rId1" Type="http://schemas.openxmlformats.org/officeDocument/2006/relationships/tags" Target="../tags/tag7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6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tags" Target="../tags/tag77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8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85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88.xml"/><Relationship Id="rId3" Type="http://schemas.openxmlformats.org/officeDocument/2006/relationships/image" Target="../media/image26.png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91.xml"/><Relationship Id="rId3" Type="http://schemas.openxmlformats.org/officeDocument/2006/relationships/image" Target="../media/image27.png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96.xml"/><Relationship Id="rId5" Type="http://schemas.openxmlformats.org/officeDocument/2006/relationships/image" Target="../media/image2.png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5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5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8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335"/>
            <a:ext cx="12200890" cy="68446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竞价低吸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33600" y="5668645"/>
            <a:ext cx="8619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选择上一交易日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早盘分时强势、午后急杀的倒锤头阴线</a:t>
            </a:r>
            <a:r>
              <a:rPr lang="zh-CN" altLang="en-US"/>
              <a:t>，竞价低开具备性价比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625" y="1010920"/>
            <a:ext cx="5248275" cy="4206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355" y="1010920"/>
            <a:ext cx="4942840" cy="42068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90" y="1133475"/>
            <a:ext cx="9194800" cy="51720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" y="863600"/>
            <a:ext cx="9893935" cy="55651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竞价战法</a:t>
            </a:r>
            <a:r>
              <a:rPr lang="en-US" altLang="zh-CN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缩量龙低吸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90" y="2016760"/>
            <a:ext cx="4493895" cy="4485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430" y="2016760"/>
            <a:ext cx="4813935" cy="4485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2132965" y="903605"/>
            <a:ext cx="89763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核心逻辑：</a:t>
            </a:r>
            <a:r>
              <a:rPr lang="zh-CN" altLang="en-US"/>
              <a:t>上一个交易日放量分歧涨停，随后缩量弱转强（高开秒板或</a:t>
            </a:r>
            <a:r>
              <a:rPr lang="en-US" altLang="zh-CN"/>
              <a:t>T</a:t>
            </a:r>
            <a:r>
              <a:rPr lang="zh-CN" altLang="en-US"/>
              <a:t>字板），让场外资金形成</a:t>
            </a:r>
            <a:r>
              <a:rPr lang="en-US" altLang="zh-CN"/>
              <a:t>“</a:t>
            </a:r>
            <a:r>
              <a:rPr lang="zh-CN" altLang="en-US"/>
              <a:t>想买买不到</a:t>
            </a:r>
            <a:r>
              <a:rPr lang="en-US" altLang="zh-CN"/>
              <a:t>”</a:t>
            </a:r>
            <a:r>
              <a:rPr lang="zh-CN" altLang="en-US"/>
              <a:t>的踏空焦虑。那么弱转强的</a:t>
            </a:r>
            <a:r>
              <a:rPr lang="zh-CN" altLang="en-US" b="1">
                <a:solidFill>
                  <a:srgbClr val="FF0000"/>
                </a:solidFill>
              </a:rPr>
              <a:t>缩量板</a:t>
            </a:r>
            <a:r>
              <a:rPr lang="en-US" altLang="zh-CN" b="1">
                <a:solidFill>
                  <a:srgbClr val="FF0000"/>
                </a:solidFill>
              </a:rPr>
              <a:t>/T</a:t>
            </a:r>
            <a:r>
              <a:rPr lang="zh-CN" altLang="en-US" b="1">
                <a:solidFill>
                  <a:srgbClr val="FF0000"/>
                </a:solidFill>
              </a:rPr>
              <a:t>字板（缩量板第二天可以低开，但</a:t>
            </a:r>
            <a:r>
              <a:rPr lang="en-US" altLang="zh-CN" b="1">
                <a:solidFill>
                  <a:srgbClr val="FF0000"/>
                </a:solidFill>
              </a:rPr>
              <a:t>T</a:t>
            </a:r>
            <a:r>
              <a:rPr lang="zh-CN" altLang="en-US" b="1">
                <a:solidFill>
                  <a:srgbClr val="FF0000"/>
                </a:solidFill>
              </a:rPr>
              <a:t>字板第二天一定要高开）</a:t>
            </a:r>
            <a:r>
              <a:rPr lang="zh-CN" altLang="en-US"/>
              <a:t>次日如果急跌下杀，就容易出现抄底性买盘</a:t>
            </a:r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战法逻辑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选股条件</a:t>
            </a:r>
            <a:r>
              <a:rPr lang="en-US" altLang="zh-CN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-</a:t>
            </a:r>
            <a:r>
              <a:rPr lang="zh-CN" altLang="en-US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题材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02865" y="1111250"/>
            <a:ext cx="789368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核心前提：</a:t>
            </a:r>
            <a:r>
              <a:rPr lang="zh-CN"/>
              <a:t>具备足够的人气和辨识度（题材强度与稀缺性）</a:t>
            </a:r>
            <a:endParaRPr lang="zh-CN"/>
          </a:p>
          <a:p>
            <a:endParaRPr lang="zh-CN"/>
          </a:p>
          <a:p>
            <a:r>
              <a:rPr lang="zh-CN"/>
              <a:t>题材强度：近期起码爆发过一次涨停潮，板块流动资金连续翻红</a:t>
            </a:r>
            <a:endParaRPr lang="zh-CN"/>
          </a:p>
          <a:p>
            <a:r>
              <a:rPr lang="zh-CN"/>
              <a:t>稀缺性：</a:t>
            </a:r>
            <a:r>
              <a:rPr lang="zh-CN" b="1">
                <a:solidFill>
                  <a:srgbClr val="FF0000"/>
                </a:solidFill>
              </a:rPr>
              <a:t>同身位连板个股数量在</a:t>
            </a:r>
            <a:r>
              <a:rPr lang="en-US" altLang="zh-CN" b="1">
                <a:solidFill>
                  <a:srgbClr val="FF0000"/>
                </a:solidFill>
              </a:rPr>
              <a:t>5</a:t>
            </a:r>
            <a:r>
              <a:rPr lang="zh-CN" altLang="en-US" b="1">
                <a:solidFill>
                  <a:srgbClr val="FF0000"/>
                </a:solidFill>
              </a:rPr>
              <a:t>只以内</a:t>
            </a:r>
            <a:r>
              <a:rPr lang="en-US" altLang="zh-CN"/>
              <a:t> </a:t>
            </a:r>
            <a:r>
              <a:rPr lang="zh-CN" altLang="en-US"/>
              <a:t>（最好在</a:t>
            </a:r>
            <a:r>
              <a:rPr lang="en-US" altLang="zh-CN"/>
              <a:t>3</a:t>
            </a:r>
            <a:r>
              <a:rPr lang="zh-CN" altLang="en-US"/>
              <a:t>只以内）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65" y="2720975"/>
            <a:ext cx="4514850" cy="2895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755" y="2814320"/>
            <a:ext cx="5205730" cy="258508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模式买点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59355" y="837565"/>
            <a:ext cx="83064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①板块前一天非高潮的光头阳线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algn="l"/>
            <a:r>
              <a:rPr lang="zh-CN" altLang="en-US" b="1">
                <a:solidFill>
                  <a:srgbClr val="FF0000"/>
                </a:solidFill>
              </a:rPr>
              <a:t>②买点</a:t>
            </a:r>
            <a:r>
              <a:rPr lang="en-US" altLang="zh-CN" b="1">
                <a:solidFill>
                  <a:srgbClr val="FF0000"/>
                </a:solidFill>
              </a:rPr>
              <a:t>: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（标准）</a:t>
            </a:r>
            <a:r>
              <a:rPr lang="zh-CN"/>
              <a:t>小高开</a:t>
            </a:r>
            <a:r>
              <a:rPr lang="en-US" altLang="zh-CN"/>
              <a:t>2%</a:t>
            </a:r>
            <a:r>
              <a:rPr lang="zh-CN" altLang="en-US"/>
              <a:t>左右急跌下探缺口支撑</a:t>
            </a:r>
            <a:endParaRPr lang="zh-CN" altLang="en-US"/>
          </a:p>
          <a:p>
            <a:pPr algn="l"/>
            <a:r>
              <a:rPr lang="zh-CN" altLang="en-US"/>
              <a:t>③按开盘涨幅将支撑位上下移动（比如缩量板次日高开</a:t>
            </a:r>
            <a:r>
              <a:rPr lang="en-US" altLang="zh-CN"/>
              <a:t>5%</a:t>
            </a:r>
            <a:r>
              <a:rPr lang="zh-CN" altLang="en-US"/>
              <a:t>，支撑位上移</a:t>
            </a:r>
            <a:r>
              <a:rPr lang="en-US" altLang="zh-CN"/>
              <a:t>3</a:t>
            </a:r>
            <a:r>
              <a:rPr lang="zh-CN" altLang="en-US"/>
              <a:t>个点）</a:t>
            </a:r>
            <a:endParaRPr lang="zh-CN"/>
          </a:p>
          <a:p>
            <a:pPr algn="l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55" y="1952625"/>
            <a:ext cx="5363845" cy="45434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845" y="1952625"/>
            <a:ext cx="5528310" cy="45434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模式卖点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36875" y="831850"/>
            <a:ext cx="6921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大长腿次日弱转强（缩量涨停最强，仅实体新高稍弱），</a:t>
            </a:r>
            <a:r>
              <a:rPr lang="zh-CN" altLang="en-US" b="1">
                <a:solidFill>
                  <a:srgbClr val="FF0000"/>
                </a:solidFill>
              </a:rPr>
              <a:t>再次爆量分歧或断板为减仓</a:t>
            </a:r>
            <a:r>
              <a:rPr lang="en-US" altLang="zh-CN" b="1">
                <a:solidFill>
                  <a:srgbClr val="FF0000"/>
                </a:solidFill>
              </a:rPr>
              <a:t>/</a:t>
            </a:r>
            <a:r>
              <a:rPr lang="zh-CN" altLang="en-US" b="1">
                <a:solidFill>
                  <a:srgbClr val="FF0000"/>
                </a:solidFill>
              </a:rPr>
              <a:t>止盈卖点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205" y="1607820"/>
            <a:ext cx="5959475" cy="46304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模式卖点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515" y="1390015"/>
            <a:ext cx="6534150" cy="49441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3181350" y="889635"/>
            <a:ext cx="62528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大长腿次日低开低走未能弱转强，分时反抽均为离场节点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211705" y="1743075"/>
            <a:ext cx="7670800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altLang="en-US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!</a:t>
            </a:r>
            <a:endParaRPr lang="en-US" alt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我司所有工作人员均不允许推荐股票、不允许承诺收益、不允许代客理财、不允许合作分成、不允许私下收款，如您发现有任何违规行为，请立即拨打400-9088-988向我们举报!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7005" y="36525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707005" y="37001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6303645" y="3744595"/>
            <a:ext cx="3623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18160" y="1064895"/>
            <a:ext cx="10981055" cy="24765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/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/>
            <a:r>
              <a:rPr lang="zh-CN" altLang="en-US" sz="6600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竞价实战特训</a:t>
            </a:r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145790" y="5185410"/>
            <a:ext cx="6237713" cy="1546225"/>
            <a:chOff x="4791" y="7416"/>
            <a:chExt cx="10127" cy="2435"/>
          </a:xfrm>
        </p:grpSpPr>
        <p:sp>
          <p:nvSpPr>
            <p:cNvPr id="4" name="圆角矩形 3"/>
            <p:cNvSpPr/>
            <p:nvPr/>
          </p:nvSpPr>
          <p:spPr>
            <a:xfrm>
              <a:off x="4791" y="7416"/>
              <a:ext cx="10127" cy="243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047" y="7416"/>
              <a:ext cx="9600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>
                  <a:solidFill>
                    <a:schemeClr val="tx1"/>
                  </a:solidFill>
                </a:rPr>
                <a:t>中山大学金融系毕业，股市经验6年，证券从业3年，风格偏好短线热点的各类选股策略，独创《强阳低吸》《低开反包》《缩量龙低吸》等战法，擅长追根溯源，挖掘资金背后的底层逻辑与市场情绪周期的演绎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408805" y="4293870"/>
            <a:ext cx="3985895" cy="7105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-9017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42075" y="3753485"/>
            <a:ext cx="5461635" cy="735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FF0000"/>
                </a:solidFill>
              </a:rPr>
              <a:t>平均股价二次回踩，地量低价，短线即将进行方向选择（站上</a:t>
            </a:r>
            <a:r>
              <a:rPr lang="en-US" altLang="zh-CN" b="1">
                <a:solidFill>
                  <a:srgbClr val="FF0000"/>
                </a:solidFill>
              </a:rPr>
              <a:t>5</a:t>
            </a:r>
            <a:r>
              <a:rPr lang="zh-CN" altLang="en-US" b="1">
                <a:solidFill>
                  <a:srgbClr val="FF0000"/>
                </a:solidFill>
              </a:rPr>
              <a:t>日线或进一步下探新低）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/>
              <a:t>整体仓位</a:t>
            </a:r>
            <a:r>
              <a:rPr lang="en-US" altLang="zh-CN" b="1">
                <a:solidFill>
                  <a:srgbClr val="FF0000"/>
                </a:solidFill>
              </a:rPr>
              <a:t>3</a:t>
            </a:r>
            <a:r>
              <a:rPr lang="zh-CN" altLang="en-US" b="1">
                <a:solidFill>
                  <a:srgbClr val="FF0000"/>
                </a:solidFill>
              </a:rPr>
              <a:t>成仓左右，指数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个股均衡配置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/>
          </a:p>
          <a:p>
            <a:r>
              <a:rPr lang="zh-CN" altLang="en-US">
                <a:sym typeface="+mn-ea"/>
              </a:rPr>
              <a:t>趋势题材（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铜箔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/CPO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、半导体等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情绪题材（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医药</a:t>
            </a:r>
            <a:r>
              <a:rPr 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、电力、石油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化工等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740" y="940435"/>
            <a:ext cx="5382260" cy="53416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980" y="1113790"/>
            <a:ext cx="5122545" cy="23399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840230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687945" y="1689100"/>
            <a:ext cx="2683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490" y="2424430"/>
            <a:ext cx="5855970" cy="3771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2630" y="2673350"/>
            <a:ext cx="4133850" cy="27914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254490" y="2877185"/>
            <a:ext cx="28670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科技等待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底背离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+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周线金叉</a:t>
            </a:r>
            <a:endParaRPr lang="en-US" altLang="zh-CN" b="1">
              <a:solidFill>
                <a:srgbClr val="FF0000"/>
              </a:solidFill>
            </a:endParaRPr>
          </a:p>
          <a:p>
            <a:endParaRPr lang="en-US" altLang="zh-CN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低位资金翻红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B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点首次回档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830" y="1035685"/>
            <a:ext cx="4768850" cy="53600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1705" y="1035685"/>
            <a:ext cx="4366260" cy="535368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智能盯盘选股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6194425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，盘中放量拉升后的分时回档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65" y="903605"/>
            <a:ext cx="4932045" cy="51142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370" y="903605"/>
            <a:ext cx="5720715" cy="51149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竞价低吸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9265" y="5325110"/>
            <a:ext cx="35064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情绪冰点（涨停家数</a:t>
            </a:r>
            <a:r>
              <a:rPr lang="zh-CN" altLang="en-US" b="1">
                <a:solidFill>
                  <a:srgbClr val="FF0000"/>
                </a:solidFill>
              </a:rPr>
              <a:t>连续两个交易日下降</a:t>
            </a:r>
            <a:r>
              <a:rPr lang="zh-CN" altLang="en-US"/>
              <a:t>且来到近期低点附近），次日竞价博弈低吸机会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020" y="1461135"/>
            <a:ext cx="6869430" cy="46177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65" y="958215"/>
            <a:ext cx="5184140" cy="41338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57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.xml><?xml version="1.0" encoding="utf-8"?>
<p:tagLst xmlns:p="http://schemas.openxmlformats.org/presentationml/2006/main">
  <p:tag name="commondata" val="eyJoZGlkIjoiOTQ1ZjcwNmNkMTFhMjA1Zjg5NzQyMTQ1MGUxYmIzMWEifQ=="/>
  <p:tag name="KSO_WPP_MARK_KEY" val="6cc4ece7-e633-44fb-a42a-42e090ec11f6"/>
  <p:tag name="COMMONDATA" val="eyJoZGlkIjoiN2FmMTg0ODVkMjQ5YWI5OWQ3MWYzZjIwZDI4YWFkN2QifQ=="/>
  <p:tag name="resource_record_key" val="{&quot;13&quot;:[4685217,4428820,4712228,4722044]}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1929</Words>
  <Application>WPS 演示</Application>
  <PresentationFormat>宽屏</PresentationFormat>
  <Paragraphs>148</Paragraphs>
  <Slides>19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50" baseType="lpstr">
      <vt:lpstr>Arial</vt:lpstr>
      <vt:lpstr>宋体</vt:lpstr>
      <vt:lpstr>Wingdings</vt:lpstr>
      <vt:lpstr>Wingdings</vt:lpstr>
      <vt:lpstr>思源黑体 CN Light</vt:lpstr>
      <vt:lpstr>黑体</vt:lpstr>
      <vt:lpstr>思源黑体 CN Medium</vt:lpstr>
      <vt:lpstr>思源黑体 CN Normal</vt:lpstr>
      <vt:lpstr>思源黑体 CN Bold</vt:lpstr>
      <vt:lpstr>思源黑体 CN Regular</vt:lpstr>
      <vt:lpstr>微软雅黑</vt:lpstr>
      <vt:lpstr>Arial Unicode MS</vt:lpstr>
      <vt:lpstr>Calibri</vt:lpstr>
      <vt:lpstr>KSOFDDF4E7ED</vt:lpstr>
      <vt:lpstr>ksdb</vt:lpstr>
      <vt:lpstr>KSOF954951BB</vt:lpstr>
      <vt:lpstr>KSOF28C8607A</vt:lpstr>
      <vt:lpstr>KSOF618801C0</vt:lpstr>
      <vt:lpstr>KSOFD723FC5D</vt:lpstr>
      <vt:lpstr>KSOFD72470BC</vt:lpstr>
      <vt:lpstr>KSOF6188761F</vt:lpstr>
      <vt:lpstr>思源黑体 CN Bold</vt:lpstr>
      <vt:lpstr>思源黑体 CN Light</vt:lpstr>
      <vt:lpstr>思源黑体 CN Medium</vt:lpstr>
      <vt:lpstr>思源黑体 CN Normal</vt:lpstr>
      <vt:lpstr>思源黑体 CN Regular</vt:lpstr>
      <vt:lpstr>方正宝黑体 简 Light</vt:lpstr>
      <vt:lpstr>方正宝黑体 简 Medium</vt:lpstr>
      <vt:lpstr>兰米黑体</vt:lpstr>
      <vt:lpstr>文道潮黑体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木栖鸟</cp:lastModifiedBy>
  <cp:revision>421</cp:revision>
  <dcterms:created xsi:type="dcterms:W3CDTF">2019-06-19T02:08:00Z</dcterms:created>
  <dcterms:modified xsi:type="dcterms:W3CDTF">2026-07-27T06:48:03Z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AE1445CC6A07448082DD87BAE7090FF6_13</vt:lpwstr>
  </property>
</Properties>
</file>