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400" r:id="rId3"/>
    <p:sldId id="257" r:id="rId4"/>
    <p:sldId id="838" r:id="rId5"/>
    <p:sldId id="887" r:id="rId6"/>
    <p:sldId id="1025" r:id="rId8"/>
    <p:sldId id="1083" r:id="rId9"/>
    <p:sldId id="1035" r:id="rId10"/>
    <p:sldId id="1073" r:id="rId11"/>
    <p:sldId id="1081" r:id="rId12"/>
    <p:sldId id="1082" r:id="rId13"/>
    <p:sldId id="1052" r:id="rId14"/>
    <p:sldId id="1080" r:id="rId15"/>
    <p:sldId id="1079" r:id="rId16"/>
    <p:sldId id="1047" r:id="rId17"/>
    <p:sldId id="1041" r:id="rId18"/>
    <p:sldId id="1042" r:id="rId19"/>
    <p:sldId id="1046" r:id="rId20"/>
    <p:sldId id="1043" r:id="rId21"/>
    <p:sldId id="1044" r:id="rId22"/>
    <p:sldId id="1045" r:id="rId23"/>
    <p:sldId id="263" r:id="rId24"/>
  </p:sldIdLst>
  <p:sldSz cx="12192000" cy="6858000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6" userDrawn="1">
          <p15:clr>
            <a:srgbClr val="A4A3A4"/>
          </p15:clr>
        </p15:guide>
        <p15:guide id="2" pos="38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2" name="作者" initials="A" lastIdx="0" clrIdx="1"/>
  <p:cmAuthor id="3" name="PP" initials="P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615E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306"/>
        <p:guide pos="386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gs" Target="tags/tag102.xml"/><Relationship Id="rId28" Type="http://schemas.openxmlformats.org/officeDocument/2006/relationships/commentAuthors" Target="commentAuthors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2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image" Target="../media/image2.png"/><Relationship Id="rId3" Type="http://schemas.openxmlformats.org/officeDocument/2006/relationships/tags" Target="../tags/tag3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5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780415"/>
            <a:ext cx="12191365" cy="6077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13" name="文本框 12"/>
          <p:cNvSpPr txBox="1"/>
          <p:nvPr userDrawn="1">
            <p:custDataLst>
              <p:tags r:id="rId5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4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2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70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69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73.xml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76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tags" Target="../tags/tag75.xml"/><Relationship Id="rId1" Type="http://schemas.openxmlformats.org/officeDocument/2006/relationships/tags" Target="../tags/tag74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78.xml"/><Relationship Id="rId2" Type="http://schemas.openxmlformats.org/officeDocument/2006/relationships/image" Target="../media/image23.png"/><Relationship Id="rId1" Type="http://schemas.openxmlformats.org/officeDocument/2006/relationships/tags" Target="../tags/tag77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80.xml"/><Relationship Id="rId2" Type="http://schemas.openxmlformats.org/officeDocument/2006/relationships/image" Target="../media/image24.png"/><Relationship Id="rId1" Type="http://schemas.openxmlformats.org/officeDocument/2006/relationships/tags" Target="../tags/tag7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81.xml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2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tags" Target="../tags/tag82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3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87.xml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tags" Target="../tags/tag86.xml"/><Relationship Id="rId1" Type="http://schemas.openxmlformats.org/officeDocument/2006/relationships/tags" Target="../tags/tag85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4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90.xml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tags" Target="../tags/tag89.xml"/><Relationship Id="rId1" Type="http://schemas.openxmlformats.org/officeDocument/2006/relationships/tags" Target="../tags/tag88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93.xml"/><Relationship Id="rId3" Type="http://schemas.openxmlformats.org/officeDocument/2006/relationships/image" Target="../media/image31.png"/><Relationship Id="rId2" Type="http://schemas.openxmlformats.org/officeDocument/2006/relationships/tags" Target="../tags/tag92.xml"/><Relationship Id="rId1" Type="http://schemas.openxmlformats.org/officeDocument/2006/relationships/tags" Target="../tags/tag91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96.xml"/><Relationship Id="rId3" Type="http://schemas.openxmlformats.org/officeDocument/2006/relationships/image" Target="../media/image32.png"/><Relationship Id="rId2" Type="http://schemas.openxmlformats.org/officeDocument/2006/relationships/tags" Target="../tags/tag95.xml"/><Relationship Id="rId1" Type="http://schemas.openxmlformats.org/officeDocument/2006/relationships/tags" Target="../tags/tag94.xml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01.xml"/><Relationship Id="rId5" Type="http://schemas.openxmlformats.org/officeDocument/2006/relationships/image" Target="../media/image2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tags" Target="../tags/tag9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7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53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56.xml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3.xml"/><Relationship Id="rId7" Type="http://schemas.openxmlformats.org/officeDocument/2006/relationships/tags" Target="../tags/tag6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6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68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3335"/>
            <a:ext cx="12200890" cy="68446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85" y="916305"/>
            <a:ext cx="7515225" cy="5511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文本框 3"/>
          <p:cNvSpPr txBox="1"/>
          <p:nvPr/>
        </p:nvSpPr>
        <p:spPr>
          <a:xfrm>
            <a:off x="2188845" y="2602230"/>
            <a:ext cx="27285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</a:rPr>
              <a:t>   </a:t>
            </a:r>
            <a:r>
              <a:rPr lang="zh-CN" altLang="en-US" b="1">
                <a:solidFill>
                  <a:srgbClr val="FF0000"/>
                </a:solidFill>
              </a:rPr>
              <a:t>资金翻红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熊线上移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《明日前瞻》内参选股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7815" y="1034415"/>
            <a:ext cx="4022090" cy="15074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7815" y="2700655"/>
            <a:ext cx="4152900" cy="255333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058785" y="5485765"/>
            <a:ext cx="40119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000"/>
              <a:t>（（以上为特定条件、特定时间区间下的部分案例展示，不代表普遍现象，个股历史涨幅不预示其未来表现，过往收益亦不代表未来收益承诺。市场有风险，投资需谨慎！）</a:t>
            </a:r>
            <a:endParaRPr lang="zh-CN" altLang="en-US" sz="1000"/>
          </a:p>
        </p:txBody>
      </p:sp>
    </p:spTree>
    <p:custDataLst>
      <p:tags r:id="rId5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41921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竞价低吸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69265" y="5325110"/>
            <a:ext cx="35064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情绪冰点（涨停家数</a:t>
            </a:r>
            <a:r>
              <a:rPr lang="zh-CN" altLang="en-US" b="1">
                <a:solidFill>
                  <a:srgbClr val="FF0000"/>
                </a:solidFill>
              </a:rPr>
              <a:t>连续两个交易日下降</a:t>
            </a:r>
            <a:r>
              <a:rPr lang="zh-CN" altLang="en-US"/>
              <a:t>且来到近期低点附近），次日竞价博弈低吸机会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5020" y="1461135"/>
            <a:ext cx="6869430" cy="46177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765" y="958215"/>
            <a:ext cx="5184140" cy="41338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41921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竞价低吸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133600" y="5668645"/>
            <a:ext cx="8619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选择上一交易日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早盘分时强势、午后急杀的倒锤头阴线</a:t>
            </a:r>
            <a:r>
              <a:rPr lang="zh-CN" altLang="en-US"/>
              <a:t>，竞价低开具备性价比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625" y="1010920"/>
            <a:ext cx="5248275" cy="42068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0355" y="1010920"/>
            <a:ext cx="4942840" cy="42068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90" y="1133475"/>
            <a:ext cx="9194800" cy="517207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" y="863600"/>
            <a:ext cx="9893935" cy="556514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64435" y="3114040"/>
            <a:ext cx="81749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竞价战法</a:t>
            </a:r>
            <a:r>
              <a:rPr lang="en-US" altLang="zh-CN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缩量龙低吸</a:t>
            </a:r>
            <a:endParaRPr lang="zh-CN" altLang="en-US" sz="5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990" y="2016760"/>
            <a:ext cx="4493895" cy="44850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430" y="2016760"/>
            <a:ext cx="4813935" cy="44850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2132965" y="903605"/>
            <a:ext cx="897636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核心逻辑：</a:t>
            </a:r>
            <a:r>
              <a:rPr lang="zh-CN" altLang="en-US"/>
              <a:t>上一个交易日放量分歧涨停，随后缩量弱转强（高开秒板或</a:t>
            </a:r>
            <a:r>
              <a:rPr lang="en-US" altLang="zh-CN"/>
              <a:t>T</a:t>
            </a:r>
            <a:r>
              <a:rPr lang="zh-CN" altLang="en-US"/>
              <a:t>字板），让场外资金形成</a:t>
            </a:r>
            <a:r>
              <a:rPr lang="en-US" altLang="zh-CN"/>
              <a:t>“</a:t>
            </a:r>
            <a:r>
              <a:rPr lang="zh-CN" altLang="en-US"/>
              <a:t>想买买不到</a:t>
            </a:r>
            <a:r>
              <a:rPr lang="en-US" altLang="zh-CN"/>
              <a:t>”</a:t>
            </a:r>
            <a:r>
              <a:rPr lang="zh-CN" altLang="en-US"/>
              <a:t>的踏空焦虑。那么弱转强的</a:t>
            </a:r>
            <a:r>
              <a:rPr lang="zh-CN" altLang="en-US" b="1">
                <a:solidFill>
                  <a:srgbClr val="FF0000"/>
                </a:solidFill>
              </a:rPr>
              <a:t>缩量板</a:t>
            </a:r>
            <a:r>
              <a:rPr lang="en-US" altLang="zh-CN" b="1">
                <a:solidFill>
                  <a:srgbClr val="FF0000"/>
                </a:solidFill>
              </a:rPr>
              <a:t>/T</a:t>
            </a:r>
            <a:r>
              <a:rPr lang="zh-CN" altLang="en-US" b="1">
                <a:solidFill>
                  <a:srgbClr val="FF0000"/>
                </a:solidFill>
              </a:rPr>
              <a:t>字板（缩量板第二天可以低开，但</a:t>
            </a:r>
            <a:r>
              <a:rPr lang="en-US" altLang="zh-CN" b="1">
                <a:solidFill>
                  <a:srgbClr val="FF0000"/>
                </a:solidFill>
              </a:rPr>
              <a:t>T</a:t>
            </a:r>
            <a:r>
              <a:rPr lang="zh-CN" altLang="en-US" b="1">
                <a:solidFill>
                  <a:srgbClr val="FF0000"/>
                </a:solidFill>
              </a:rPr>
              <a:t>字板第二天一定要高开）</a:t>
            </a:r>
            <a:r>
              <a:rPr lang="zh-CN" altLang="en-US"/>
              <a:t>次日如果急跌下杀，就容易出现抄底性买盘</a:t>
            </a:r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战法逻辑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E7EAF8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  <a:sym typeface="+mn-ea"/>
              </a:rPr>
              <a:t>选股条件</a:t>
            </a:r>
            <a:r>
              <a:rPr lang="en-US" altLang="zh-CN" sz="440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E7EAF8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  <a:sym typeface="+mn-ea"/>
              </a:rPr>
              <a:t>-</a:t>
            </a:r>
            <a:r>
              <a:rPr lang="zh-CN" altLang="en-US" sz="440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E7EAF8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  <a:sym typeface="+mn-ea"/>
              </a:rPr>
              <a:t>题材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602865" y="1111250"/>
            <a:ext cx="789368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核心前提：</a:t>
            </a:r>
            <a:r>
              <a:rPr lang="zh-CN"/>
              <a:t>具备足够的人气和辨识度（题材强度与稀缺性）</a:t>
            </a:r>
            <a:endParaRPr lang="zh-CN"/>
          </a:p>
          <a:p>
            <a:endParaRPr lang="zh-CN"/>
          </a:p>
          <a:p>
            <a:r>
              <a:rPr lang="zh-CN"/>
              <a:t>题材强度：近期起码爆发过一次涨停潮，板块流动资金连续翻红</a:t>
            </a:r>
            <a:endParaRPr lang="zh-CN"/>
          </a:p>
          <a:p>
            <a:r>
              <a:rPr lang="zh-CN"/>
              <a:t>稀缺性：</a:t>
            </a:r>
            <a:r>
              <a:rPr lang="zh-CN" b="1">
                <a:solidFill>
                  <a:srgbClr val="FF0000"/>
                </a:solidFill>
              </a:rPr>
              <a:t>同身位连板个股数量在</a:t>
            </a:r>
            <a:r>
              <a:rPr lang="en-US" altLang="zh-CN" b="1">
                <a:solidFill>
                  <a:srgbClr val="FF0000"/>
                </a:solidFill>
              </a:rPr>
              <a:t>5</a:t>
            </a:r>
            <a:r>
              <a:rPr lang="zh-CN" altLang="en-US" b="1">
                <a:solidFill>
                  <a:srgbClr val="FF0000"/>
                </a:solidFill>
              </a:rPr>
              <a:t>只以内</a:t>
            </a:r>
            <a:r>
              <a:rPr lang="en-US" altLang="zh-CN"/>
              <a:t> </a:t>
            </a:r>
            <a:r>
              <a:rPr lang="zh-CN" altLang="en-US"/>
              <a:t>（最好在</a:t>
            </a:r>
            <a:r>
              <a:rPr lang="en-US" altLang="zh-CN"/>
              <a:t>3</a:t>
            </a:r>
            <a:r>
              <a:rPr lang="zh-CN" altLang="en-US"/>
              <a:t>只以内）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665" y="2720975"/>
            <a:ext cx="4514850" cy="2895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3755" y="2814320"/>
            <a:ext cx="5205730" cy="258508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模式买点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59355" y="837565"/>
            <a:ext cx="83064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①板块前一天非高潮的光头阳线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algn="l"/>
            <a:r>
              <a:rPr lang="zh-CN" altLang="en-US" b="1">
                <a:solidFill>
                  <a:srgbClr val="FF0000"/>
                </a:solidFill>
              </a:rPr>
              <a:t>②买点</a:t>
            </a:r>
            <a:r>
              <a:rPr lang="en-US" altLang="zh-CN" b="1">
                <a:solidFill>
                  <a:srgbClr val="FF0000"/>
                </a:solidFill>
              </a:rPr>
              <a:t>: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（标准）</a:t>
            </a:r>
            <a:r>
              <a:rPr lang="zh-CN"/>
              <a:t>小高开</a:t>
            </a:r>
            <a:r>
              <a:rPr lang="en-US" altLang="zh-CN"/>
              <a:t>2%</a:t>
            </a:r>
            <a:r>
              <a:rPr lang="zh-CN" altLang="en-US"/>
              <a:t>左右急跌下探缺口支撑</a:t>
            </a:r>
            <a:endParaRPr lang="zh-CN" altLang="en-US"/>
          </a:p>
          <a:p>
            <a:pPr algn="l"/>
            <a:r>
              <a:rPr lang="zh-CN" altLang="en-US"/>
              <a:t>③按开盘涨幅将支撑位上下移动（比如缩量板次日高开</a:t>
            </a:r>
            <a:r>
              <a:rPr lang="en-US" altLang="zh-CN"/>
              <a:t>5%</a:t>
            </a:r>
            <a:r>
              <a:rPr lang="zh-CN" altLang="en-US"/>
              <a:t>，支撑位上移</a:t>
            </a:r>
            <a:r>
              <a:rPr lang="en-US" altLang="zh-CN"/>
              <a:t>3</a:t>
            </a:r>
            <a:r>
              <a:rPr lang="zh-CN" altLang="en-US"/>
              <a:t>个点）</a:t>
            </a:r>
            <a:endParaRPr lang="zh-CN"/>
          </a:p>
          <a:p>
            <a:pPr algn="l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55" y="1952625"/>
            <a:ext cx="5363845" cy="45434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5845" y="1952625"/>
            <a:ext cx="5528310" cy="454342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模式卖点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936875" y="831850"/>
            <a:ext cx="69215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大长腿次日弱转强（缩量涨停最强，仅实体新高稍弱），</a:t>
            </a:r>
            <a:r>
              <a:rPr lang="zh-CN" altLang="en-US" b="1">
                <a:solidFill>
                  <a:srgbClr val="FF0000"/>
                </a:solidFill>
              </a:rPr>
              <a:t>再次爆量分歧或断板为减仓</a:t>
            </a:r>
            <a:r>
              <a:rPr lang="en-US" altLang="zh-CN" b="1">
                <a:solidFill>
                  <a:srgbClr val="FF0000"/>
                </a:solidFill>
              </a:rPr>
              <a:t>/</a:t>
            </a:r>
            <a:r>
              <a:rPr lang="zh-CN" altLang="en-US" b="1">
                <a:solidFill>
                  <a:srgbClr val="FF0000"/>
                </a:solidFill>
              </a:rPr>
              <a:t>止盈卖点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8205" y="1607820"/>
            <a:ext cx="5959475" cy="463042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 descr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07005" y="3652520"/>
            <a:ext cx="6777990" cy="46037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707005" y="3700145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冯锐枭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6303645" y="3744595"/>
            <a:ext cx="36239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执业编号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r>
              <a:rPr lang="zh-CN" altLang="en-US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</a:rPr>
              <a:t>A1120623040002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518160" y="1064895"/>
            <a:ext cx="10981055" cy="247650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noAutofit/>
          </a:bodyPr>
          <a:p>
            <a:pPr algn="ctr"/>
            <a:endParaRPr lang="zh-CN" altLang="en-US" sz="6600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  <a:p>
            <a:pPr algn="ctr"/>
            <a:r>
              <a:rPr lang="zh-CN" altLang="en-US" sz="6600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竞价实战特训</a:t>
            </a:r>
            <a:endParaRPr lang="zh-CN" altLang="en-US" sz="6600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145790" y="5185410"/>
            <a:ext cx="6237713" cy="1546225"/>
            <a:chOff x="4791" y="7416"/>
            <a:chExt cx="10127" cy="2435"/>
          </a:xfrm>
        </p:grpSpPr>
        <p:sp>
          <p:nvSpPr>
            <p:cNvPr id="4" name="圆角矩形 3"/>
            <p:cNvSpPr/>
            <p:nvPr/>
          </p:nvSpPr>
          <p:spPr>
            <a:xfrm>
              <a:off x="4791" y="7416"/>
              <a:ext cx="10127" cy="243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5047" y="7416"/>
              <a:ext cx="9600" cy="188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>
                  <a:solidFill>
                    <a:schemeClr val="tx1"/>
                  </a:solidFill>
                </a:rPr>
                <a:t>中山大学金融系毕业，股市经验6年，证券从业3年，风格偏好短线热点的各类选股策略，独创《强阳低吸》《低开反包》《缩量龙低吸》等战法，擅长追根溯源，挖掘资金背后的底层逻辑与市场情绪周期的演绎</a:t>
              </a:r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4408805" y="4293870"/>
            <a:ext cx="3985895" cy="7105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noAutofit/>
          </a:bodyPr>
          <a:p>
            <a:pPr algn="ctr"/>
            <a:r>
              <a: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基金执业编号：</a:t>
            </a:r>
            <a:r>
              <a: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A20250706000187</a:t>
            </a:r>
            <a:endParaRPr lang="en-US" altLang="zh-CN" sz="2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模式卖点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4515" y="1390015"/>
            <a:ext cx="6534150" cy="49441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3181350" y="889635"/>
            <a:ext cx="62528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大长腿次日低开低走未能弱转强，分时反抽均为离场节点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2211705" y="1743075"/>
            <a:ext cx="7670800" cy="132207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p>
            <a:pPr algn="ctr"/>
            <a:r>
              <a:rPr lang="zh-CN" altLang="en-US" sz="8000" b="1">
                <a:gradFill>
                  <a:gsLst>
                    <a:gs pos="0">
                      <a:srgbClr val="FFFBE0"/>
                    </a:gs>
                    <a:gs pos="100000">
                      <a:srgbClr val="FFF39A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8000" b="1">
                <a:gradFill>
                  <a:gsLst>
                    <a:gs pos="0">
                      <a:srgbClr val="FFFBE0"/>
                    </a:gs>
                    <a:gs pos="100000">
                      <a:srgbClr val="FFF39A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!</a:t>
            </a:r>
            <a:endParaRPr lang="en-US" altLang="zh-CN" sz="8000" b="1">
              <a:gradFill>
                <a:gsLst>
                  <a:gs pos="0">
                    <a:srgbClr val="FFFBE0"/>
                  </a:gs>
                  <a:gs pos="100000">
                    <a:srgbClr val="FFF39A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4" name="圆角矩形 3"/>
          <p:cNvSpPr/>
          <p:nvPr userDrawn="1">
            <p:custDataLst>
              <p:tags r:id="rId2"/>
            </p:custDataLst>
          </p:nvPr>
        </p:nvSpPr>
        <p:spPr>
          <a:xfrm>
            <a:off x="2305368" y="3008630"/>
            <a:ext cx="7581265" cy="2172335"/>
          </a:xfrm>
          <a:prstGeom prst="roundRect">
            <a:avLst>
              <a:gd name="adj" fmla="val 4235"/>
            </a:avLst>
          </a:prstGeom>
          <a:solidFill>
            <a:schemeClr val="bg1"/>
          </a:solidFill>
          <a:ln>
            <a:solidFill>
              <a:srgbClr val="FBE4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 userDrawn="1">
            <p:custDataLst>
              <p:tags r:id="rId3"/>
            </p:custDataLst>
          </p:nvPr>
        </p:nvSpPr>
        <p:spPr>
          <a:xfrm>
            <a:off x="2501900" y="3173730"/>
            <a:ext cx="7215505" cy="18129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我司所有工作人员均不允许推荐股票、不允许承诺收益、不允许代客理财、不允许合作分成、不允许私下收款，如您发现有任何违规行为，请立即拨打400-9088-988向我们举报!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所有信息及观点均来源于公开信息及经传软件信号显示，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" name="图片 1" descr="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13020" y="892175"/>
            <a:ext cx="1965960" cy="42037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64435" y="3114040"/>
            <a:ext cx="81749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大盘状态</a:t>
            </a:r>
            <a:endParaRPr lang="zh-CN" altLang="en-US" sz="5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市场的整体风格定调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13" name="文本框 12"/>
          <p:cNvSpPr txBox="1"/>
          <p:nvPr userDrawn="1">
            <p:custDataLst>
              <p:tags r:id="rId2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2" name="右箭头 1"/>
          <p:cNvSpPr/>
          <p:nvPr/>
        </p:nvSpPr>
        <p:spPr>
          <a:xfrm>
            <a:off x="718820" y="3858895"/>
            <a:ext cx="9325610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右箭头 5"/>
          <p:cNvSpPr/>
          <p:nvPr/>
        </p:nvSpPr>
        <p:spPr>
          <a:xfrm rot="16200000">
            <a:off x="3005455" y="3902710"/>
            <a:ext cx="4765675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599815" y="813435"/>
            <a:ext cx="34347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高度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（决定一轮炒作的想象空间）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044430" y="3437890"/>
            <a:ext cx="20351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流动性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（决定炒作宽度）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68060" y="1563370"/>
            <a:ext cx="4243705" cy="1089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/>
              <a:t>兼具高度和流动性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风格：强趋势普涨行情（</a:t>
            </a:r>
            <a:r>
              <a:rPr lang="en-US" altLang="zh-CN"/>
              <a:t>2</a:t>
            </a:r>
            <a:r>
              <a:rPr lang="zh-CN" altLang="en-US"/>
              <a:t>月初、</a:t>
            </a:r>
            <a:r>
              <a:rPr lang="en-US" altLang="zh-CN"/>
              <a:t>9</a:t>
            </a:r>
            <a:r>
              <a:rPr lang="zh-CN" altLang="en-US"/>
              <a:t>月底）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资金属性：大游资、机构合力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策略：聚焦大容量强趋势个股，以及弹性最大的套利方向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068060" y="4366260"/>
            <a:ext cx="416179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无高度有流动性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风格：消息驱动的新题材轮动（</a:t>
            </a:r>
            <a:r>
              <a:rPr lang="en-US" altLang="zh-CN"/>
              <a:t>11</a:t>
            </a:r>
            <a:r>
              <a:rPr lang="zh-CN" altLang="en-US"/>
              <a:t>月初）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资金属性：小游资、量化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策略：分仓试错新题材的发酵节点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855345" y="4366260"/>
            <a:ext cx="41116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高度和流动性双杀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风格：博弈难度极大，十档电风扇内卷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资金属性：仅少量小体量资金仍在活跃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策略：适合空仓休息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855345" y="1481455"/>
            <a:ext cx="422592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有高度无流动性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风格：缩量抱团行情（大众、华强时期）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资金属性：游资</a:t>
            </a:r>
            <a:r>
              <a:rPr lang="en-US" altLang="zh-CN"/>
              <a:t>+</a:t>
            </a:r>
            <a:r>
              <a:rPr lang="zh-CN" altLang="en-US"/>
              <a:t>量化日内套利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策略：情绪倒推的抱团核心，以及抱团股超预期节点的日内套利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41921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-9017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指数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&amp;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情绪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8285" y="1194435"/>
            <a:ext cx="6505575" cy="48431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675" y="1844040"/>
            <a:ext cx="4781550" cy="375793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41921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-9017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指数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&amp;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情绪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442075" y="3555365"/>
            <a:ext cx="5461635" cy="7359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>
                <a:solidFill>
                  <a:srgbClr val="FF0000"/>
                </a:solidFill>
              </a:rPr>
              <a:t>平均股价走出底背离金叉，箱体震荡延续，</a:t>
            </a:r>
            <a:r>
              <a:rPr lang="zh-CN" b="1">
                <a:solidFill>
                  <a:srgbClr val="FF0000"/>
                </a:solidFill>
              </a:rPr>
              <a:t>围绕箱体支撑高抛低吸，以及观察后市有无流动资金翻红向上突破箱体的确定性右侧节点</a:t>
            </a:r>
            <a:endParaRPr lang="zh-CN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/>
              <a:t>整体仓位</a:t>
            </a:r>
            <a:r>
              <a:rPr lang="en-US" altLang="zh-CN" b="1">
                <a:solidFill>
                  <a:srgbClr val="FF0000"/>
                </a:solidFill>
              </a:rPr>
              <a:t>3-5</a:t>
            </a:r>
            <a:r>
              <a:rPr lang="zh-CN" altLang="en-US" b="1">
                <a:solidFill>
                  <a:srgbClr val="FF0000"/>
                </a:solidFill>
              </a:rPr>
              <a:t>成仓左右，指数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个股均衡配置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/>
          </a:p>
          <a:p>
            <a:r>
              <a:rPr lang="zh-CN" altLang="en-US">
                <a:sym typeface="+mn-ea"/>
              </a:rPr>
              <a:t>趋势题材（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铜箔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玻纤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光纤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/CPO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、半导体等</a:t>
            </a:r>
            <a:r>
              <a:rPr lang="zh-CN" altLang="en-US">
                <a:sym typeface="+mn-ea"/>
              </a:rPr>
              <a:t>）</a:t>
            </a:r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情绪题材（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AI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应用、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MLCC</a:t>
            </a:r>
            <a:r>
              <a:rPr 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、云计算、电力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等</a:t>
            </a:r>
            <a:r>
              <a:rPr lang="zh-CN" altLang="en-US">
                <a:sym typeface="+mn-ea"/>
              </a:rPr>
              <a:t>）</a:t>
            </a:r>
            <a:endParaRPr lang="zh-CN" altLang="en-US"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745" y="1113790"/>
            <a:ext cx="4936490" cy="50330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9070" y="1226185"/>
            <a:ext cx="5114925" cy="21145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840230" y="168910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涨停家数前五或多次上榜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7687945" y="1689100"/>
            <a:ext cx="2683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5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日主力净买额排名前五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010" y="2491105"/>
            <a:ext cx="5477510" cy="33064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0380" y="2726055"/>
            <a:ext cx="4527550" cy="27305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135110" y="2877185"/>
            <a:ext cx="298640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科技等待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底背离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+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周线金叉</a:t>
            </a:r>
            <a:endParaRPr lang="en-US" altLang="zh-CN" b="1">
              <a:solidFill>
                <a:srgbClr val="FF0000"/>
              </a:solidFill>
            </a:endParaRPr>
          </a:p>
          <a:p>
            <a:endParaRPr lang="en-US" altLang="zh-CN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低位留意熊线上移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资金翻红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280" y="1159510"/>
            <a:ext cx="4350385" cy="51542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0725" y="1153160"/>
            <a:ext cx="4469765" cy="516001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智能盯盘选股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0" y="6247765"/>
            <a:ext cx="12026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>
                <a:solidFill>
                  <a:srgbClr val="FF0000"/>
                </a:solidFill>
              </a:rPr>
              <a:t>资金强势背景下（流动资金持续翻红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主力净买额红肥绿瘦），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金叉初期或死叉后期</a:t>
            </a:r>
            <a:r>
              <a:rPr lang="zh-CN" altLang="en-US" b="1">
                <a:solidFill>
                  <a:srgbClr val="FF0000"/>
                </a:solidFill>
              </a:rPr>
              <a:t>，盘中放量拉升后的分时回档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25" y="990600"/>
            <a:ext cx="5070475" cy="50590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9125" y="990600"/>
            <a:ext cx="5927090" cy="505904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2.xml><?xml version="1.0" encoding="utf-8"?>
<p:tagLst xmlns:p="http://schemas.openxmlformats.org/presentationml/2006/main">
  <p:tag name="commondata" val="eyJoZGlkIjoiOTQ1ZjcwNmNkMTFhMjA1Zjg5NzQyMTQ1MGUxYmIzMWEifQ=="/>
  <p:tag name="KSO_WPP_MARK_KEY" val="6cc4ece7-e633-44fb-a42a-42e090ec11f6"/>
  <p:tag name="COMMONDATA" val="eyJoZGlkIjoiN2FmMTg0ODVkMjQ5YWI5OWQ3MWYzZjIwZDI4YWFkN2QifQ=="/>
  <p:tag name="resource_record_key" val="{&quot;13&quot;:[4685217,4428820,4712228,4722044]}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DIAGRAM_VIRTUALLY_FRAME" val="{&quot;height&quot;:68.5,&quot;left&quot;:224.1,&quot;top&quot;:304.85,&quot;width&quot;:549.05}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DIAGRAM_VIRTUALLY_FRAME" val="{&quot;height&quot;:330.05,&quot;left&quot;:39.45,&quot;top&quot;:133,&quot;width&quot;:894.9}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DIAGRAM_VIRTUALLY_FRAME" val="{&quot;height&quot;:330.05,&quot;left&quot;:39.45,&quot;top&quot;:133,&quot;width&quot;:894.9}"/>
</p:tagLst>
</file>

<file path=ppt/tags/tag6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UNIT_PLACING_PICTURE_USER_VIEWPORT" val="{&quot;height&quot;:1539,&quot;width&quot;:39003}"/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2152</Words>
  <Application>WPS 演示</Application>
  <PresentationFormat>宽屏</PresentationFormat>
  <Paragraphs>158</Paragraphs>
  <Slides>21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41" baseType="lpstr">
      <vt:lpstr>Arial</vt:lpstr>
      <vt:lpstr>宋体</vt:lpstr>
      <vt:lpstr>Wingdings</vt:lpstr>
      <vt:lpstr>Wingdings</vt:lpstr>
      <vt:lpstr>思源黑体 CN Light</vt:lpstr>
      <vt:lpstr>黑体</vt:lpstr>
      <vt:lpstr>思源黑体 CN Medium</vt:lpstr>
      <vt:lpstr>思源黑体 CN Normal</vt:lpstr>
      <vt:lpstr>思源黑体 CN Bold</vt:lpstr>
      <vt:lpstr>思源黑体 CN Regular</vt:lpstr>
      <vt:lpstr>微软雅黑</vt:lpstr>
      <vt:lpstr>Arial Unicode MS</vt:lpstr>
      <vt:lpstr>Calibri</vt:lpstr>
      <vt:lpstr>KSOFDDF4E7ED</vt:lpstr>
      <vt:lpstr>ksdb</vt:lpstr>
      <vt:lpstr>KSOF954951BB</vt:lpstr>
      <vt:lpstr>KSOF28C8607A</vt:lpstr>
      <vt:lpstr>KSOF618801C0</vt:lpstr>
      <vt:lpstr>KSOFD723FC5D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木栖鸟</cp:lastModifiedBy>
  <cp:revision>420</cp:revision>
  <dcterms:created xsi:type="dcterms:W3CDTF">2019-06-19T02:08:00Z</dcterms:created>
  <dcterms:modified xsi:type="dcterms:W3CDTF">2026-07-31T06:44:44Z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46CD9299221F4832A4CAAB2C86DA99B8_13</vt:lpwstr>
  </property>
</Properties>
</file>